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Most organizations are experimenting with AI through chat. This presentation asks a larger question: what happens when AI becomes a persistent company brain connecting memory, context, capabilities, workflows, and human accountability?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central category shift: chat is an interface. The architecture is the persistent context, retrieval, models, tools, approvals, and feedback that surround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Dorsey and Botha use mini-AGI as an analogy for organizational coordination. Companies already absorb signals, maintain world models, pursue goals, and act through capabilities. People still set the objective function, constraints, ethics, and accountability.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consolidates the prior repeated framing. The Eastman conversation is about owning the personal stack. The TFTC company-brain segment makes the memory architecture concrete. The Dorsey/Botha conversation expands it into an organization design.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TFTC episode defines a company brain as persistent memory attached to a knowledge graph. The described stack is flat durable files, semantic/vector retrieval, and a relationship-aware vault with temporal context. The model receives only the relevant context before acting.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loop unifies the podcasts: observe the current state, retrieve relevant company context, reason, act through capabilities, verify the external result, and write the learning back. Verification is the quality gate.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Dorsey proposes a circle with intelligence in the center and people directing from the edge. Present this as an experiment, not a universal answer. Hierarchy also carries accountability, expertise, and risk ownership.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Dorsey/Botha thesis is that durable capabilities matter more than fixed application shells. At the same time, leadership work shifts from status reporting toward prototypes, simulations, and shorter decision loops. Keep the caveat: stable interfaces still matter in many workflows.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TFTC episode provides a concrete workflow: collect links and emails, retrieve prior framing and engagement data, structure the newsletter, draft into the CMS, review twice, and feed corrections back. The human retains editorial intent and accountability.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company-brain episode warns about context poisoning: incorrect notes and weak examples can degrade every future task. Combine that with ownership, least privilege, approvals, external verification, auditability, backups, and rollback.</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launch an abstract AI transformation. Pick one repeated workflow. Establish clean memory first, then retrieval, then read-only capabilities, and only then a bounded reversible action. Measure coordination cost, cycle time, and corrections.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a discussion question: identify one repeated workflow where people continually reconstruct context and coordinate handoffs. That is the strongest candidate for a first company-brain experiment.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DDF"/>
        </a:solidFill>
        <a:effectLst/>
      </p:bgPr>
    </p:bg>
    <p:spTree>
      <p:nvGrpSpPr>
        <p:cNvPr id="1" name=""/>
        <p:cNvGrpSpPr/>
        <p:nvPr/>
      </p:nvGrpSpPr>
      <p:grpSpPr/>
      <p:sp>
        <p:nvSpPr>
          <p:cNvPr id="2" name="Rectangle 1"/>
          <p:cNvSpPr/>
          <p:nvPr/>
        </p:nvSpPr>
        <p:spPr>
          <a:xfrm>
            <a:off x="7452360" y="0"/>
            <a:ext cx="4736592" cy="6858000"/>
          </a:xfrm>
          <a:prstGeom prst="rect">
            <a:avLst/>
          </a:prstGeom>
          <a:solidFill>
            <a:srgbClr val="BCA9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 name="Connector 2"/>
          <p:cNvCxnSpPr/>
          <p:nvPr/>
        </p:nvCxnSpPr>
        <p:spPr>
          <a:xfrm flipV="1">
            <a:off x="7818120" y="5349240"/>
            <a:ext cx="457200" cy="960120"/>
          </a:xfrm>
          <a:prstGeom prst="line">
            <a:avLst/>
          </a:prstGeom>
          <a:ln w="38100">
            <a:solidFill>
              <a:srgbClr val="173F2F"/>
            </a:solidFill>
            <a:prstDash val="sysDash"/>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flipH="1" flipV="1">
            <a:off x="7973568" y="4407408"/>
            <a:ext cx="301752" cy="941832"/>
          </a:xfrm>
          <a:prstGeom prst="line">
            <a:avLst/>
          </a:prstGeom>
          <a:ln w="38100">
            <a:solidFill>
              <a:srgbClr val="173F2F"/>
            </a:solidFill>
            <a:prstDash val="sysDash"/>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flipV="1">
            <a:off x="7973568" y="3456432"/>
            <a:ext cx="850392" cy="950976"/>
          </a:xfrm>
          <a:prstGeom prst="line">
            <a:avLst/>
          </a:prstGeom>
          <a:ln w="38100">
            <a:solidFill>
              <a:srgbClr val="173F2F"/>
            </a:solidFill>
            <a:prstDash val="sysDash"/>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flipH="1" flipV="1">
            <a:off x="8549640" y="2523744"/>
            <a:ext cx="274320" cy="932688"/>
          </a:xfrm>
          <a:prstGeom prst="line">
            <a:avLst/>
          </a:prstGeom>
          <a:ln w="38100">
            <a:solidFill>
              <a:srgbClr val="173F2F"/>
            </a:solidFill>
            <a:prstDash val="sysDash"/>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flipV="1">
            <a:off x="8549640" y="1627632"/>
            <a:ext cx="758952" cy="896112"/>
          </a:xfrm>
          <a:prstGeom prst="line">
            <a:avLst/>
          </a:prstGeom>
          <a:ln w="38100">
            <a:solidFill>
              <a:srgbClr val="173F2F"/>
            </a:solidFill>
            <a:prstDash val="sysDash"/>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7754112" y="6236208"/>
            <a:ext cx="164592" cy="164592"/>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211312" y="5276088"/>
            <a:ext cx="164592" cy="164592"/>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909560" y="4334256"/>
            <a:ext cx="164592" cy="164592"/>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759952" y="3383280"/>
            <a:ext cx="164592" cy="164592"/>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485632" y="2450592"/>
            <a:ext cx="164592" cy="164592"/>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9244584" y="1554480"/>
            <a:ext cx="164592" cy="164592"/>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8988552" y="457200"/>
            <a:ext cx="2331720" cy="1737360"/>
          </a:xfrm>
          <a:prstGeom prst="roundRect">
            <a:avLst/>
          </a:prstGeom>
          <a:solidFill>
            <a:srgbClr val="FFFAF0"/>
          </a:solidFill>
          <a:ln w="1905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rails-tech-logo.jpg"/>
          <p:cNvPicPr>
            <a:picLocks noChangeAspect="1"/>
          </p:cNvPicPr>
          <p:nvPr/>
        </p:nvPicPr>
        <p:blipFill>
          <a:blip r:embed="rId2"/>
          <a:stretch>
            <a:fillRect/>
          </a:stretch>
        </p:blipFill>
        <p:spPr>
          <a:xfrm>
            <a:off x="9326880" y="566928"/>
            <a:ext cx="1645920" cy="1389888"/>
          </a:xfrm>
          <a:prstGeom prst="rect">
            <a:avLst/>
          </a:prstGeom>
        </p:spPr>
      </p:pic>
      <p:sp>
        <p:nvSpPr>
          <p:cNvPr id="16" name="TextBox 15"/>
          <p:cNvSpPr txBox="1"/>
          <p:nvPr/>
        </p:nvSpPr>
        <p:spPr>
          <a:xfrm>
            <a:off x="685800" y="566928"/>
            <a:ext cx="2743200" cy="228600"/>
          </a:xfrm>
          <a:prstGeom prst="rect">
            <a:avLst/>
          </a:prstGeom>
          <a:noFill/>
        </p:spPr>
        <p:txBody>
          <a:bodyPr wrap="square" lIns="27432" rIns="27432" tIns="27432" bIns="27432" anchor="t">
            <a:spAutoFit/>
          </a:bodyPr>
          <a:lstStyle/>
          <a:p>
            <a:pPr algn="l"/>
            <a:r>
              <a:rPr sz="1100" b="1" i="0">
                <a:solidFill>
                  <a:srgbClr val="9A4632"/>
                </a:solidFill>
                <a:latin typeface="Avenir Next"/>
              </a:rPr>
              <a:t>TRAILS TECH</a:t>
            </a:r>
          </a:p>
        </p:txBody>
      </p:sp>
      <p:sp>
        <p:nvSpPr>
          <p:cNvPr id="17" name="TextBox 16"/>
          <p:cNvSpPr txBox="1"/>
          <p:nvPr/>
        </p:nvSpPr>
        <p:spPr>
          <a:xfrm>
            <a:off x="667512" y="1152144"/>
            <a:ext cx="6492240" cy="1417320"/>
          </a:xfrm>
          <a:prstGeom prst="rect">
            <a:avLst/>
          </a:prstGeom>
          <a:noFill/>
        </p:spPr>
        <p:txBody>
          <a:bodyPr wrap="square" lIns="27432" rIns="27432" tIns="27432" bIns="27432" anchor="t">
            <a:spAutoFit/>
          </a:bodyPr>
          <a:lstStyle/>
          <a:p>
            <a:pPr algn="l"/>
            <a:r>
              <a:rPr sz="3900" b="0" i="0">
                <a:solidFill>
                  <a:srgbClr val="1E2A23"/>
                </a:solidFill>
                <a:latin typeface="Georgia"/>
              </a:rPr>
              <a:t>The company
brain.</a:t>
            </a:r>
          </a:p>
        </p:txBody>
      </p:sp>
      <p:sp>
        <p:nvSpPr>
          <p:cNvPr id="18" name="TextBox 17"/>
          <p:cNvSpPr txBox="1"/>
          <p:nvPr/>
        </p:nvSpPr>
        <p:spPr>
          <a:xfrm>
            <a:off x="713232" y="2907792"/>
            <a:ext cx="6172200" cy="777240"/>
          </a:xfrm>
          <a:prstGeom prst="rect">
            <a:avLst/>
          </a:prstGeom>
          <a:noFill/>
        </p:spPr>
        <p:txBody>
          <a:bodyPr wrap="square" lIns="27432" rIns="27432" tIns="27432" bIns="27432" anchor="t">
            <a:spAutoFit/>
          </a:bodyPr>
          <a:lstStyle/>
          <a:p>
            <a:pPr algn="l"/>
            <a:r>
              <a:rPr sz="2000" b="0" i="0">
                <a:solidFill>
                  <a:srgbClr val="5F675F"/>
                </a:solidFill>
                <a:latin typeface="Avenir Next"/>
              </a:rPr>
              <a:t>Using AI as an intelligence layer—not another chat window.</a:t>
            </a:r>
          </a:p>
        </p:txBody>
      </p:sp>
      <p:sp>
        <p:nvSpPr>
          <p:cNvPr id="19" name="Rounded Rectangle 18"/>
          <p:cNvSpPr/>
          <p:nvPr/>
        </p:nvSpPr>
        <p:spPr>
          <a:xfrm>
            <a:off x="713232" y="4224528"/>
            <a:ext cx="1280160" cy="384048"/>
          </a:xfrm>
          <a:prstGeom prst="roundRect">
            <a:avLst/>
          </a:prstGeom>
          <a:solidFill>
            <a:srgbClr val="C9F25B"/>
          </a:solidFill>
          <a:ln w="1270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13232" y="4293108"/>
            <a:ext cx="1280160" cy="201168"/>
          </a:xfrm>
          <a:prstGeom prst="rect">
            <a:avLst/>
          </a:prstGeom>
          <a:noFill/>
        </p:spPr>
        <p:txBody>
          <a:bodyPr wrap="square" lIns="27432" rIns="27432" tIns="27432" bIns="27432" anchor="t">
            <a:spAutoFit/>
          </a:bodyPr>
          <a:lstStyle/>
          <a:p>
            <a:pPr algn="ctr"/>
            <a:r>
              <a:rPr sz="1000" b="1" i="0">
                <a:solidFill>
                  <a:srgbClr val="0D2B20"/>
                </a:solidFill>
                <a:latin typeface="Avenir Next"/>
              </a:rPr>
              <a:t>MINI-AGI</a:t>
            </a:r>
          </a:p>
        </p:txBody>
      </p:sp>
      <p:sp>
        <p:nvSpPr>
          <p:cNvPr id="21" name="Rounded Rectangle 20"/>
          <p:cNvSpPr/>
          <p:nvPr/>
        </p:nvSpPr>
        <p:spPr>
          <a:xfrm>
            <a:off x="2176272" y="4224528"/>
            <a:ext cx="1234440" cy="384048"/>
          </a:xfrm>
          <a:prstGeom prst="roundRect">
            <a:avLst/>
          </a:prstGeom>
          <a:solidFill>
            <a:srgbClr val="BCA9ED"/>
          </a:solidFill>
          <a:ln w="1270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2176272" y="4293108"/>
            <a:ext cx="1234440" cy="201168"/>
          </a:xfrm>
          <a:prstGeom prst="rect">
            <a:avLst/>
          </a:prstGeom>
          <a:noFill/>
        </p:spPr>
        <p:txBody>
          <a:bodyPr wrap="square" lIns="27432" rIns="27432" tIns="27432" bIns="27432" anchor="t">
            <a:spAutoFit/>
          </a:bodyPr>
          <a:lstStyle/>
          <a:p>
            <a:pPr algn="ctr"/>
            <a:r>
              <a:rPr sz="1000" b="1" i="0">
                <a:solidFill>
                  <a:srgbClr val="0D2B20"/>
                </a:solidFill>
                <a:latin typeface="Avenir Next"/>
              </a:rPr>
              <a:t>MEMORY</a:t>
            </a:r>
          </a:p>
        </p:txBody>
      </p:sp>
      <p:sp>
        <p:nvSpPr>
          <p:cNvPr id="23" name="Rounded Rectangle 22"/>
          <p:cNvSpPr/>
          <p:nvPr/>
        </p:nvSpPr>
        <p:spPr>
          <a:xfrm>
            <a:off x="3593592" y="4224528"/>
            <a:ext cx="1600200" cy="384048"/>
          </a:xfrm>
          <a:prstGeom prst="roundRect">
            <a:avLst/>
          </a:prstGeom>
          <a:solidFill>
            <a:srgbClr val="E9A62A"/>
          </a:solidFill>
          <a:ln w="1270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593592" y="4293108"/>
            <a:ext cx="1600200" cy="201168"/>
          </a:xfrm>
          <a:prstGeom prst="rect">
            <a:avLst/>
          </a:prstGeom>
          <a:noFill/>
        </p:spPr>
        <p:txBody>
          <a:bodyPr wrap="square" lIns="27432" rIns="27432" tIns="27432" bIns="27432" anchor="t">
            <a:spAutoFit/>
          </a:bodyPr>
          <a:lstStyle/>
          <a:p>
            <a:pPr algn="ctr"/>
            <a:r>
              <a:rPr sz="1000" b="1" i="0">
                <a:solidFill>
                  <a:srgbClr val="FFFAF0"/>
                </a:solidFill>
                <a:latin typeface="Avenir Next"/>
              </a:rPr>
              <a:t>CAPABILITIES</a:t>
            </a:r>
          </a:p>
        </p:txBody>
      </p:sp>
      <p:sp>
        <p:nvSpPr>
          <p:cNvPr id="25" name="Rounded Rectangle 24"/>
          <p:cNvSpPr/>
          <p:nvPr/>
        </p:nvSpPr>
        <p:spPr>
          <a:xfrm>
            <a:off x="5376672" y="4224528"/>
            <a:ext cx="1234440" cy="384048"/>
          </a:xfrm>
          <a:prstGeom prst="roundRect">
            <a:avLst/>
          </a:prstGeom>
          <a:solidFill>
            <a:srgbClr val="9A4632"/>
          </a:solidFill>
          <a:ln w="1270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376672" y="4293108"/>
            <a:ext cx="1234440" cy="201168"/>
          </a:xfrm>
          <a:prstGeom prst="rect">
            <a:avLst/>
          </a:prstGeom>
          <a:noFill/>
        </p:spPr>
        <p:txBody>
          <a:bodyPr wrap="square" lIns="27432" rIns="27432" tIns="27432" bIns="27432" anchor="t">
            <a:spAutoFit/>
          </a:bodyPr>
          <a:lstStyle/>
          <a:p>
            <a:pPr algn="ctr"/>
            <a:r>
              <a:rPr sz="1000" b="1" i="0">
                <a:solidFill>
                  <a:srgbClr val="FFFAF0"/>
                </a:solidFill>
                <a:latin typeface="Avenir Next"/>
              </a:rPr>
              <a:t>CONTROL</a:t>
            </a:r>
          </a:p>
        </p:txBody>
      </p:sp>
      <p:sp>
        <p:nvSpPr>
          <p:cNvPr id="27" name="TextBox 26"/>
          <p:cNvSpPr txBox="1"/>
          <p:nvPr/>
        </p:nvSpPr>
        <p:spPr>
          <a:xfrm>
            <a:off x="713232" y="5797296"/>
            <a:ext cx="5486400" cy="274320"/>
          </a:xfrm>
          <a:prstGeom prst="rect">
            <a:avLst/>
          </a:prstGeom>
          <a:noFill/>
        </p:spPr>
        <p:txBody>
          <a:bodyPr wrap="square" lIns="27432" rIns="27432" tIns="27432" bIns="27432" anchor="t">
            <a:spAutoFit/>
          </a:bodyPr>
          <a:lstStyle/>
          <a:p>
            <a:pPr algn="l"/>
            <a:r>
              <a:rPr sz="1300" b="1" i="0">
                <a:solidFill>
                  <a:srgbClr val="173F2F"/>
                </a:solidFill>
                <a:latin typeface="Avenir Next"/>
              </a:rPr>
              <a:t>Coffee, technology, and better questions.</a:t>
            </a:r>
          </a:p>
        </p:txBody>
      </p:sp>
      <p:cxnSp>
        <p:nvCxnSpPr>
          <p:cNvPr id="28" name="Connector 27"/>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30" name="TextBox 29"/>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Sources: TFTC · Sequoia · Long Strange Trip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AF0"/>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THE SHIFT</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A chat window answers. A company brain coordinates.</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02</a:t>
            </a:r>
          </a:p>
        </p:txBody>
      </p:sp>
      <p:sp>
        <p:nvSpPr>
          <p:cNvPr id="5" name="Rounded Rectangle 4"/>
          <p:cNvSpPr/>
          <p:nvPr/>
        </p:nvSpPr>
        <p:spPr>
          <a:xfrm>
            <a:off x="713232" y="1965960"/>
            <a:ext cx="5138928" cy="3401568"/>
          </a:xfrm>
          <a:prstGeom prst="roundRect">
            <a:avLst/>
          </a:prstGeom>
          <a:solidFill>
            <a:srgbClr val="F4EDDF"/>
          </a:solidFill>
          <a:ln w="19050">
            <a:solidFill>
              <a:srgbClr val="C8C0B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2267712"/>
            <a:ext cx="1828800" cy="274320"/>
          </a:xfrm>
          <a:prstGeom prst="rect">
            <a:avLst/>
          </a:prstGeom>
          <a:noFill/>
        </p:spPr>
        <p:txBody>
          <a:bodyPr wrap="square" lIns="27432" rIns="27432" tIns="27432" bIns="27432" anchor="t">
            <a:spAutoFit/>
          </a:bodyPr>
          <a:lstStyle/>
          <a:p>
            <a:pPr algn="l"/>
            <a:r>
              <a:rPr sz="1200" b="1" i="0">
                <a:solidFill>
                  <a:srgbClr val="5F675F"/>
                </a:solidFill>
                <a:latin typeface="Avenir Next"/>
              </a:rPr>
              <a:t>CHAT</a:t>
            </a:r>
          </a:p>
        </p:txBody>
      </p:sp>
      <p:sp>
        <p:nvSpPr>
          <p:cNvPr id="7" name="TextBox 6"/>
          <p:cNvSpPr txBox="1"/>
          <p:nvPr/>
        </p:nvSpPr>
        <p:spPr>
          <a:xfrm>
            <a:off x="1005840" y="2724912"/>
            <a:ext cx="4297680" cy="411480"/>
          </a:xfrm>
          <a:prstGeom prst="rect">
            <a:avLst/>
          </a:prstGeom>
          <a:noFill/>
        </p:spPr>
        <p:txBody>
          <a:bodyPr wrap="square" lIns="27432" rIns="27432" tIns="27432" bIns="27432" anchor="t">
            <a:spAutoFit/>
          </a:bodyPr>
          <a:lstStyle/>
          <a:p>
            <a:pPr algn="l"/>
            <a:r>
              <a:rPr sz="2700" b="0" i="0">
                <a:solidFill>
                  <a:srgbClr val="1E2A23"/>
                </a:solidFill>
                <a:latin typeface="Georgia"/>
              </a:rPr>
              <a:t>Prompt → response</a:t>
            </a:r>
          </a:p>
        </p:txBody>
      </p:sp>
      <p:sp>
        <p:nvSpPr>
          <p:cNvPr id="8" name="Oval 7"/>
          <p:cNvSpPr/>
          <p:nvPr/>
        </p:nvSpPr>
        <p:spPr>
          <a:xfrm>
            <a:off x="987552" y="3401568"/>
            <a:ext cx="365760" cy="365760"/>
          </a:xfrm>
          <a:prstGeom prst="ellipse">
            <a:avLst/>
          </a:prstGeom>
          <a:solidFill>
            <a:srgbClr val="9A4632"/>
          </a:solidFill>
          <a:ln>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87552" y="3465576"/>
            <a:ext cx="365760"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a:t>
            </a:r>
          </a:p>
        </p:txBody>
      </p:sp>
      <p:sp>
        <p:nvSpPr>
          <p:cNvPr id="10" name="TextBox 9"/>
          <p:cNvSpPr txBox="1"/>
          <p:nvPr/>
        </p:nvSpPr>
        <p:spPr>
          <a:xfrm>
            <a:off x="1527048" y="3438144"/>
            <a:ext cx="3794760" cy="256032"/>
          </a:xfrm>
          <a:prstGeom prst="rect">
            <a:avLst/>
          </a:prstGeom>
          <a:noFill/>
        </p:spPr>
        <p:txBody>
          <a:bodyPr wrap="square" lIns="27432" rIns="27432" tIns="27432" bIns="27432" anchor="t">
            <a:spAutoFit/>
          </a:bodyPr>
          <a:lstStyle/>
          <a:p>
            <a:pPr algn="l"/>
            <a:r>
              <a:rPr sz="1400" b="0" i="0">
                <a:solidFill>
                  <a:srgbClr val="5F675F"/>
                </a:solidFill>
                <a:latin typeface="Avenir Next"/>
              </a:rPr>
              <a:t>Context expires</a:t>
            </a:r>
          </a:p>
        </p:txBody>
      </p:sp>
      <p:sp>
        <p:nvSpPr>
          <p:cNvPr id="11" name="Oval 10"/>
          <p:cNvSpPr/>
          <p:nvPr/>
        </p:nvSpPr>
        <p:spPr>
          <a:xfrm>
            <a:off x="987552" y="3913632"/>
            <a:ext cx="365760" cy="365760"/>
          </a:xfrm>
          <a:prstGeom prst="ellipse">
            <a:avLst/>
          </a:prstGeom>
          <a:solidFill>
            <a:srgbClr val="9A4632"/>
          </a:solidFill>
          <a:ln>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87552" y="3977640"/>
            <a:ext cx="365760"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a:t>
            </a:r>
          </a:p>
        </p:txBody>
      </p:sp>
      <p:sp>
        <p:nvSpPr>
          <p:cNvPr id="13" name="TextBox 12"/>
          <p:cNvSpPr txBox="1"/>
          <p:nvPr/>
        </p:nvSpPr>
        <p:spPr>
          <a:xfrm>
            <a:off x="1527048" y="3950208"/>
            <a:ext cx="3794760" cy="256032"/>
          </a:xfrm>
          <a:prstGeom prst="rect">
            <a:avLst/>
          </a:prstGeom>
          <a:noFill/>
        </p:spPr>
        <p:txBody>
          <a:bodyPr wrap="square" lIns="27432" rIns="27432" tIns="27432" bIns="27432" anchor="t">
            <a:spAutoFit/>
          </a:bodyPr>
          <a:lstStyle/>
          <a:p>
            <a:pPr algn="l"/>
            <a:r>
              <a:rPr sz="1400" b="0" i="0">
                <a:solidFill>
                  <a:srgbClr val="5F675F"/>
                </a:solidFill>
                <a:latin typeface="Avenir Next"/>
              </a:rPr>
              <a:t>One task at a time</a:t>
            </a:r>
          </a:p>
        </p:txBody>
      </p:sp>
      <p:sp>
        <p:nvSpPr>
          <p:cNvPr id="14" name="Oval 13"/>
          <p:cNvSpPr/>
          <p:nvPr/>
        </p:nvSpPr>
        <p:spPr>
          <a:xfrm>
            <a:off x="987552" y="4425696"/>
            <a:ext cx="365760" cy="365760"/>
          </a:xfrm>
          <a:prstGeom prst="ellipse">
            <a:avLst/>
          </a:prstGeom>
          <a:solidFill>
            <a:srgbClr val="9A4632"/>
          </a:solidFill>
          <a:ln>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87552" y="4489704"/>
            <a:ext cx="365760"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a:t>
            </a:r>
          </a:p>
        </p:txBody>
      </p:sp>
      <p:sp>
        <p:nvSpPr>
          <p:cNvPr id="16" name="TextBox 15"/>
          <p:cNvSpPr txBox="1"/>
          <p:nvPr/>
        </p:nvSpPr>
        <p:spPr>
          <a:xfrm>
            <a:off x="1527048" y="4462272"/>
            <a:ext cx="3794760" cy="256032"/>
          </a:xfrm>
          <a:prstGeom prst="rect">
            <a:avLst/>
          </a:prstGeom>
          <a:noFill/>
        </p:spPr>
        <p:txBody>
          <a:bodyPr wrap="square" lIns="27432" rIns="27432" tIns="27432" bIns="27432" anchor="t">
            <a:spAutoFit/>
          </a:bodyPr>
          <a:lstStyle/>
          <a:p>
            <a:pPr algn="l"/>
            <a:r>
              <a:rPr sz="1400" b="0" i="0">
                <a:solidFill>
                  <a:srgbClr val="5F675F"/>
                </a:solidFill>
                <a:latin typeface="Avenir Next"/>
              </a:rPr>
              <a:t>People reconnect every step</a:t>
            </a:r>
          </a:p>
        </p:txBody>
      </p:sp>
      <p:sp>
        <p:nvSpPr>
          <p:cNvPr id="17" name="Rounded Rectangle 16"/>
          <p:cNvSpPr/>
          <p:nvPr/>
        </p:nvSpPr>
        <p:spPr>
          <a:xfrm>
            <a:off x="6263640" y="1965960"/>
            <a:ext cx="5212080" cy="3401568"/>
          </a:xfrm>
          <a:prstGeom prst="roundRect">
            <a:avLst/>
          </a:prstGeom>
          <a:solidFill>
            <a:srgbClr val="173F2F"/>
          </a:solidFill>
          <a:ln w="1905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65392" y="2267712"/>
            <a:ext cx="2743200" cy="274320"/>
          </a:xfrm>
          <a:prstGeom prst="rect">
            <a:avLst/>
          </a:prstGeom>
          <a:noFill/>
        </p:spPr>
        <p:txBody>
          <a:bodyPr wrap="square" lIns="27432" rIns="27432" tIns="27432" bIns="27432" anchor="t">
            <a:spAutoFit/>
          </a:bodyPr>
          <a:lstStyle/>
          <a:p>
            <a:pPr algn="l"/>
            <a:r>
              <a:rPr sz="1200" b="1" i="0">
                <a:solidFill>
                  <a:srgbClr val="C9F25B"/>
                </a:solidFill>
                <a:latin typeface="Avenir Next"/>
              </a:rPr>
              <a:t>COMPANY BRAIN</a:t>
            </a:r>
          </a:p>
        </p:txBody>
      </p:sp>
      <p:sp>
        <p:nvSpPr>
          <p:cNvPr id="19" name="TextBox 18"/>
          <p:cNvSpPr txBox="1"/>
          <p:nvPr/>
        </p:nvSpPr>
        <p:spPr>
          <a:xfrm>
            <a:off x="6565392" y="2724912"/>
            <a:ext cx="4434840" cy="548640"/>
          </a:xfrm>
          <a:prstGeom prst="rect">
            <a:avLst/>
          </a:prstGeom>
          <a:noFill/>
        </p:spPr>
        <p:txBody>
          <a:bodyPr wrap="square" lIns="27432" rIns="27432" tIns="27432" bIns="27432" anchor="t">
            <a:spAutoFit/>
          </a:bodyPr>
          <a:lstStyle/>
          <a:p>
            <a:pPr algn="l"/>
            <a:r>
              <a:rPr sz="2500" b="0" i="0">
                <a:solidFill>
                  <a:srgbClr val="FFFAF0"/>
                </a:solidFill>
                <a:latin typeface="Georgia"/>
              </a:rPr>
              <a:t>Context → action → learning</a:t>
            </a:r>
          </a:p>
        </p:txBody>
      </p:sp>
      <p:sp>
        <p:nvSpPr>
          <p:cNvPr id="20" name="Oval 19"/>
          <p:cNvSpPr/>
          <p:nvPr/>
        </p:nvSpPr>
        <p:spPr>
          <a:xfrm>
            <a:off x="6547104" y="3401568"/>
            <a:ext cx="365760" cy="365760"/>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47104" y="3465576"/>
            <a:ext cx="365760"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a:t>
            </a:r>
          </a:p>
        </p:txBody>
      </p:sp>
      <p:sp>
        <p:nvSpPr>
          <p:cNvPr id="22" name="TextBox 21"/>
          <p:cNvSpPr txBox="1"/>
          <p:nvPr/>
        </p:nvSpPr>
        <p:spPr>
          <a:xfrm>
            <a:off x="7086600" y="3438144"/>
            <a:ext cx="3840480" cy="256032"/>
          </a:xfrm>
          <a:prstGeom prst="rect">
            <a:avLst/>
          </a:prstGeom>
          <a:noFill/>
        </p:spPr>
        <p:txBody>
          <a:bodyPr wrap="square" lIns="27432" rIns="27432" tIns="27432" bIns="27432" anchor="t">
            <a:spAutoFit/>
          </a:bodyPr>
          <a:lstStyle/>
          <a:p>
            <a:pPr algn="l"/>
            <a:r>
              <a:rPr sz="1400" b="0" i="0">
                <a:solidFill>
                  <a:srgbClr val="FFFAF0"/>
                </a:solidFill>
                <a:latin typeface="Avenir Next"/>
              </a:rPr>
              <a:t>Memory persists</a:t>
            </a:r>
          </a:p>
        </p:txBody>
      </p:sp>
      <p:sp>
        <p:nvSpPr>
          <p:cNvPr id="23" name="Oval 22"/>
          <p:cNvSpPr/>
          <p:nvPr/>
        </p:nvSpPr>
        <p:spPr>
          <a:xfrm>
            <a:off x="6547104" y="3913632"/>
            <a:ext cx="365760" cy="365760"/>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47104" y="3977640"/>
            <a:ext cx="365760"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a:t>
            </a:r>
          </a:p>
        </p:txBody>
      </p:sp>
      <p:sp>
        <p:nvSpPr>
          <p:cNvPr id="25" name="TextBox 24"/>
          <p:cNvSpPr txBox="1"/>
          <p:nvPr/>
        </p:nvSpPr>
        <p:spPr>
          <a:xfrm>
            <a:off x="7086600" y="3950208"/>
            <a:ext cx="3840480" cy="256032"/>
          </a:xfrm>
          <a:prstGeom prst="rect">
            <a:avLst/>
          </a:prstGeom>
          <a:noFill/>
        </p:spPr>
        <p:txBody>
          <a:bodyPr wrap="square" lIns="27432" rIns="27432" tIns="27432" bIns="27432" anchor="t">
            <a:spAutoFit/>
          </a:bodyPr>
          <a:lstStyle/>
          <a:p>
            <a:pPr algn="l"/>
            <a:r>
              <a:rPr sz="1400" b="0" i="0">
                <a:solidFill>
                  <a:srgbClr val="FFFAF0"/>
                </a:solidFill>
                <a:latin typeface="Avenir Next"/>
              </a:rPr>
              <a:t>Capabilities connect</a:t>
            </a:r>
          </a:p>
        </p:txBody>
      </p:sp>
      <p:sp>
        <p:nvSpPr>
          <p:cNvPr id="26" name="Oval 25"/>
          <p:cNvSpPr/>
          <p:nvPr/>
        </p:nvSpPr>
        <p:spPr>
          <a:xfrm>
            <a:off x="6547104" y="4425696"/>
            <a:ext cx="365760" cy="365760"/>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547104" y="4489704"/>
            <a:ext cx="365760"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a:t>
            </a:r>
          </a:p>
        </p:txBody>
      </p:sp>
      <p:sp>
        <p:nvSpPr>
          <p:cNvPr id="28" name="TextBox 27"/>
          <p:cNvSpPr txBox="1"/>
          <p:nvPr/>
        </p:nvSpPr>
        <p:spPr>
          <a:xfrm>
            <a:off x="7086600" y="4462272"/>
            <a:ext cx="3840480" cy="256032"/>
          </a:xfrm>
          <a:prstGeom prst="rect">
            <a:avLst/>
          </a:prstGeom>
          <a:noFill/>
        </p:spPr>
        <p:txBody>
          <a:bodyPr wrap="square" lIns="27432" rIns="27432" tIns="27432" bIns="27432" anchor="t">
            <a:spAutoFit/>
          </a:bodyPr>
          <a:lstStyle/>
          <a:p>
            <a:pPr algn="l"/>
            <a:r>
              <a:rPr sz="1400" b="0" i="0">
                <a:solidFill>
                  <a:srgbClr val="FFFAF0"/>
                </a:solidFill>
                <a:latin typeface="Avenir Next"/>
              </a:rPr>
              <a:t>Verified work improves the system</a:t>
            </a:r>
          </a:p>
        </p:txBody>
      </p:sp>
      <p:sp>
        <p:nvSpPr>
          <p:cNvPr id="29" name="TextBox 28"/>
          <p:cNvSpPr txBox="1"/>
          <p:nvPr/>
        </p:nvSpPr>
        <p:spPr>
          <a:xfrm>
            <a:off x="2331720" y="5806440"/>
            <a:ext cx="7543800" cy="365760"/>
          </a:xfrm>
          <a:prstGeom prst="rect">
            <a:avLst/>
          </a:prstGeom>
          <a:noFill/>
        </p:spPr>
        <p:txBody>
          <a:bodyPr wrap="square" lIns="27432" rIns="27432" tIns="27432" bIns="27432" anchor="t">
            <a:spAutoFit/>
          </a:bodyPr>
          <a:lstStyle/>
          <a:p>
            <a:pPr algn="ctr"/>
            <a:r>
              <a:rPr sz="1800" b="1" i="0">
                <a:solidFill>
                  <a:srgbClr val="173F2F"/>
                </a:solidFill>
                <a:latin typeface="Avenir Next"/>
              </a:rPr>
              <a:t>The interface is not the architecture.</a:t>
            </a:r>
          </a:p>
        </p:txBody>
      </p:sp>
      <p:cxnSp>
        <p:nvCxnSpPr>
          <p:cNvPr id="30" name="Connector 29"/>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32" name="TextBox 31"/>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Shared framing from the three conversations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D2B20"/>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C9F25B"/>
                </a:solidFill>
                <a:latin typeface="Avenir Next"/>
              </a:rPr>
              <a:t>THE CENTREPIECE</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FFFAF0"/>
                </a:solidFill>
                <a:latin typeface="Georgia"/>
              </a:rPr>
              <a:t>The company is already a mini-AGI.</a:t>
            </a:r>
          </a:p>
        </p:txBody>
      </p:sp>
      <p:sp>
        <p:nvSpPr>
          <p:cNvPr id="4" name="TextBox 3"/>
          <p:cNvSpPr txBox="1"/>
          <p:nvPr/>
        </p:nvSpPr>
        <p:spPr>
          <a:xfrm>
            <a:off x="676656" y="1389888"/>
            <a:ext cx="10149840" cy="347472"/>
          </a:xfrm>
          <a:prstGeom prst="rect">
            <a:avLst/>
          </a:prstGeom>
          <a:noFill/>
        </p:spPr>
        <p:txBody>
          <a:bodyPr wrap="square" lIns="27432" rIns="27432" tIns="27432" bIns="27432" anchor="t">
            <a:spAutoFit/>
          </a:bodyPr>
          <a:lstStyle/>
          <a:p>
            <a:pPr algn="l"/>
            <a:r>
              <a:rPr sz="1400" b="0" i="0">
                <a:solidFill>
                  <a:srgbClr val="F4EDDF"/>
                </a:solidFill>
                <a:latin typeface="Avenir Next"/>
              </a:rPr>
              <a:t>It senses, models reality, pursues goals, acts, and receives feedback.</a:t>
            </a:r>
          </a:p>
        </p:txBody>
      </p:sp>
      <p:sp>
        <p:nvSpPr>
          <p:cNvPr id="5" name="TextBox 4"/>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C9F25B"/>
                </a:solidFill>
                <a:latin typeface="Avenir Next"/>
              </a:rPr>
              <a:t>03</a:t>
            </a:r>
          </a:p>
        </p:txBody>
      </p:sp>
      <p:sp>
        <p:nvSpPr>
          <p:cNvPr id="6" name="Rounded Rectangle 5"/>
          <p:cNvSpPr/>
          <p:nvPr/>
        </p:nvSpPr>
        <p:spPr>
          <a:xfrm>
            <a:off x="1051560" y="1874519"/>
            <a:ext cx="10012680" cy="566928"/>
          </a:xfrm>
          <a:prstGeom prst="roundRect">
            <a:avLst/>
          </a:prstGeom>
          <a:solidFill>
            <a:srgbClr val="173F2F"/>
          </a:solidFill>
          <a:ln w="1651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325880" y="2020824"/>
            <a:ext cx="2011680" cy="228600"/>
          </a:xfrm>
          <a:prstGeom prst="rect">
            <a:avLst/>
          </a:prstGeom>
          <a:noFill/>
        </p:spPr>
        <p:txBody>
          <a:bodyPr wrap="square" lIns="27432" rIns="27432" tIns="27432" bIns="27432" anchor="t">
            <a:spAutoFit/>
          </a:bodyPr>
          <a:lstStyle/>
          <a:p>
            <a:pPr algn="l"/>
            <a:r>
              <a:rPr sz="1200" b="1" i="0">
                <a:solidFill>
                  <a:srgbClr val="E9A62A"/>
                </a:solidFill>
                <a:latin typeface="Avenir Next"/>
              </a:rPr>
              <a:t>SIGNALS</a:t>
            </a:r>
          </a:p>
        </p:txBody>
      </p:sp>
      <p:sp>
        <p:nvSpPr>
          <p:cNvPr id="8" name="TextBox 7"/>
          <p:cNvSpPr txBox="1"/>
          <p:nvPr/>
        </p:nvSpPr>
        <p:spPr>
          <a:xfrm>
            <a:off x="3520440" y="2011679"/>
            <a:ext cx="7040880" cy="256032"/>
          </a:xfrm>
          <a:prstGeom prst="rect">
            <a:avLst/>
          </a:prstGeom>
          <a:noFill/>
        </p:spPr>
        <p:txBody>
          <a:bodyPr wrap="square" lIns="27432" rIns="27432" tIns="27432" bIns="27432" anchor="t">
            <a:spAutoFit/>
          </a:bodyPr>
          <a:lstStyle/>
          <a:p>
            <a:pPr algn="l"/>
            <a:r>
              <a:rPr sz="1500" b="0" i="0">
                <a:solidFill>
                  <a:srgbClr val="FFFAF0"/>
                </a:solidFill>
                <a:latin typeface="Avenir Next"/>
              </a:rPr>
              <a:t>Customers • market • operations</a:t>
            </a:r>
          </a:p>
        </p:txBody>
      </p:sp>
      <p:sp>
        <p:nvSpPr>
          <p:cNvPr id="9" name="Rounded Rectangle 8"/>
          <p:cNvSpPr/>
          <p:nvPr/>
        </p:nvSpPr>
        <p:spPr>
          <a:xfrm>
            <a:off x="1051560" y="2633472"/>
            <a:ext cx="10012680" cy="566928"/>
          </a:xfrm>
          <a:prstGeom prst="roundRect">
            <a:avLst/>
          </a:prstGeom>
          <a:solidFill>
            <a:srgbClr val="173F2F"/>
          </a:solidFill>
          <a:ln w="1651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25880" y="2779776"/>
            <a:ext cx="2011680" cy="228600"/>
          </a:xfrm>
          <a:prstGeom prst="rect">
            <a:avLst/>
          </a:prstGeom>
          <a:noFill/>
        </p:spPr>
        <p:txBody>
          <a:bodyPr wrap="square" lIns="27432" rIns="27432" tIns="27432" bIns="27432" anchor="t">
            <a:spAutoFit/>
          </a:bodyPr>
          <a:lstStyle/>
          <a:p>
            <a:pPr algn="l"/>
            <a:r>
              <a:rPr sz="1200" b="1" i="0">
                <a:solidFill>
                  <a:srgbClr val="C9F25B"/>
                </a:solidFill>
                <a:latin typeface="Avenir Next"/>
              </a:rPr>
              <a:t>WORLD MODELS</a:t>
            </a:r>
          </a:p>
        </p:txBody>
      </p:sp>
      <p:sp>
        <p:nvSpPr>
          <p:cNvPr id="11" name="TextBox 10"/>
          <p:cNvSpPr txBox="1"/>
          <p:nvPr/>
        </p:nvSpPr>
        <p:spPr>
          <a:xfrm>
            <a:off x="3520440" y="2770632"/>
            <a:ext cx="7040880" cy="256032"/>
          </a:xfrm>
          <a:prstGeom prst="rect">
            <a:avLst/>
          </a:prstGeom>
          <a:noFill/>
        </p:spPr>
        <p:txBody>
          <a:bodyPr wrap="square" lIns="27432" rIns="27432" tIns="27432" bIns="27432" anchor="t">
            <a:spAutoFit/>
          </a:bodyPr>
          <a:lstStyle/>
          <a:p>
            <a:pPr algn="l"/>
            <a:r>
              <a:rPr sz="1500" b="0" i="0">
                <a:solidFill>
                  <a:srgbClr val="FFFAF0"/>
                </a:solidFill>
                <a:latin typeface="Avenir Next"/>
              </a:rPr>
              <a:t>What is true now?</a:t>
            </a:r>
          </a:p>
        </p:txBody>
      </p:sp>
      <p:sp>
        <p:nvSpPr>
          <p:cNvPr id="12" name="Rounded Rectangle 11"/>
          <p:cNvSpPr/>
          <p:nvPr/>
        </p:nvSpPr>
        <p:spPr>
          <a:xfrm>
            <a:off x="1051560" y="3392424"/>
            <a:ext cx="10012680" cy="566928"/>
          </a:xfrm>
          <a:prstGeom prst="roundRect">
            <a:avLst/>
          </a:prstGeom>
          <a:solidFill>
            <a:srgbClr val="173F2F"/>
          </a:solidFill>
          <a:ln w="1651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25880" y="3538728"/>
            <a:ext cx="2011680" cy="228600"/>
          </a:xfrm>
          <a:prstGeom prst="rect">
            <a:avLst/>
          </a:prstGeom>
          <a:noFill/>
        </p:spPr>
        <p:txBody>
          <a:bodyPr wrap="square" lIns="27432" rIns="27432" tIns="27432" bIns="27432" anchor="t">
            <a:spAutoFit/>
          </a:bodyPr>
          <a:lstStyle/>
          <a:p>
            <a:pPr algn="l"/>
            <a:r>
              <a:rPr sz="1200" b="1" i="0">
                <a:solidFill>
                  <a:srgbClr val="9A4632"/>
                </a:solidFill>
                <a:latin typeface="Avenir Next"/>
              </a:rPr>
              <a:t>GOALS</a:t>
            </a:r>
          </a:p>
        </p:txBody>
      </p:sp>
      <p:sp>
        <p:nvSpPr>
          <p:cNvPr id="14" name="TextBox 13"/>
          <p:cNvSpPr txBox="1"/>
          <p:nvPr/>
        </p:nvSpPr>
        <p:spPr>
          <a:xfrm>
            <a:off x="3520440" y="3529584"/>
            <a:ext cx="7040880" cy="256032"/>
          </a:xfrm>
          <a:prstGeom prst="rect">
            <a:avLst/>
          </a:prstGeom>
          <a:noFill/>
        </p:spPr>
        <p:txBody>
          <a:bodyPr wrap="square" lIns="27432" rIns="27432" tIns="27432" bIns="27432" anchor="t">
            <a:spAutoFit/>
          </a:bodyPr>
          <a:lstStyle/>
          <a:p>
            <a:pPr algn="l"/>
            <a:r>
              <a:rPr sz="1500" b="0" i="0">
                <a:solidFill>
                  <a:srgbClr val="FFFAF0"/>
                </a:solidFill>
                <a:latin typeface="Avenir Next"/>
              </a:rPr>
              <a:t>Strategy • constraints • intent</a:t>
            </a:r>
          </a:p>
        </p:txBody>
      </p:sp>
      <p:sp>
        <p:nvSpPr>
          <p:cNvPr id="15" name="Rounded Rectangle 14"/>
          <p:cNvSpPr/>
          <p:nvPr/>
        </p:nvSpPr>
        <p:spPr>
          <a:xfrm>
            <a:off x="1051560" y="4151375"/>
            <a:ext cx="10012680" cy="566928"/>
          </a:xfrm>
          <a:prstGeom prst="roundRect">
            <a:avLst/>
          </a:prstGeom>
          <a:solidFill>
            <a:srgbClr val="173F2F"/>
          </a:solidFill>
          <a:ln w="1651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325880" y="4297679"/>
            <a:ext cx="2011680" cy="228600"/>
          </a:xfrm>
          <a:prstGeom prst="rect">
            <a:avLst/>
          </a:prstGeom>
          <a:noFill/>
        </p:spPr>
        <p:txBody>
          <a:bodyPr wrap="square" lIns="27432" rIns="27432" tIns="27432" bIns="27432" anchor="t">
            <a:spAutoFit/>
          </a:bodyPr>
          <a:lstStyle/>
          <a:p>
            <a:pPr algn="l"/>
            <a:r>
              <a:rPr sz="1200" b="1" i="0">
                <a:solidFill>
                  <a:srgbClr val="BCA9ED"/>
                </a:solidFill>
                <a:latin typeface="Avenir Next"/>
              </a:rPr>
              <a:t>CAPABILITIES</a:t>
            </a:r>
          </a:p>
        </p:txBody>
      </p:sp>
      <p:sp>
        <p:nvSpPr>
          <p:cNvPr id="17" name="TextBox 16"/>
          <p:cNvSpPr txBox="1"/>
          <p:nvPr/>
        </p:nvSpPr>
        <p:spPr>
          <a:xfrm>
            <a:off x="3520440" y="4288536"/>
            <a:ext cx="7040880" cy="256032"/>
          </a:xfrm>
          <a:prstGeom prst="rect">
            <a:avLst/>
          </a:prstGeom>
          <a:noFill/>
        </p:spPr>
        <p:txBody>
          <a:bodyPr wrap="square" lIns="27432" rIns="27432" tIns="27432" bIns="27432" anchor="t">
            <a:spAutoFit/>
          </a:bodyPr>
          <a:lstStyle/>
          <a:p>
            <a:pPr algn="l"/>
            <a:r>
              <a:rPr sz="1500" b="0" i="0">
                <a:solidFill>
                  <a:srgbClr val="FFFAF0"/>
                </a:solidFill>
                <a:latin typeface="Avenir Next"/>
              </a:rPr>
              <a:t>Build • sell • support • operate</a:t>
            </a:r>
          </a:p>
        </p:txBody>
      </p:sp>
      <p:sp>
        <p:nvSpPr>
          <p:cNvPr id="18" name="Rounded Rectangle 17"/>
          <p:cNvSpPr/>
          <p:nvPr/>
        </p:nvSpPr>
        <p:spPr>
          <a:xfrm>
            <a:off x="1051560" y="4910327"/>
            <a:ext cx="10012680" cy="566928"/>
          </a:xfrm>
          <a:prstGeom prst="roundRect">
            <a:avLst/>
          </a:prstGeom>
          <a:solidFill>
            <a:srgbClr val="173F2F"/>
          </a:solidFill>
          <a:ln w="16510">
            <a:solidFill>
              <a:srgbClr val="FFFA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25880" y="5056631"/>
            <a:ext cx="2011680" cy="228600"/>
          </a:xfrm>
          <a:prstGeom prst="rect">
            <a:avLst/>
          </a:prstGeom>
          <a:noFill/>
        </p:spPr>
        <p:txBody>
          <a:bodyPr wrap="square" lIns="27432" rIns="27432" tIns="27432" bIns="27432" anchor="t">
            <a:spAutoFit/>
          </a:bodyPr>
          <a:lstStyle/>
          <a:p>
            <a:pPr algn="l"/>
            <a:r>
              <a:rPr sz="1200" b="1" i="0">
                <a:solidFill>
                  <a:srgbClr val="FFFAF0"/>
                </a:solidFill>
                <a:latin typeface="Avenir Next"/>
              </a:rPr>
              <a:t>INTERFACES</a:t>
            </a:r>
          </a:p>
        </p:txBody>
      </p:sp>
      <p:sp>
        <p:nvSpPr>
          <p:cNvPr id="20" name="TextBox 19"/>
          <p:cNvSpPr txBox="1"/>
          <p:nvPr/>
        </p:nvSpPr>
        <p:spPr>
          <a:xfrm>
            <a:off x="3520440" y="5047488"/>
            <a:ext cx="7040880" cy="256032"/>
          </a:xfrm>
          <a:prstGeom prst="rect">
            <a:avLst/>
          </a:prstGeom>
          <a:noFill/>
        </p:spPr>
        <p:txBody>
          <a:bodyPr wrap="square" lIns="27432" rIns="27432" tIns="27432" bIns="27432" anchor="t">
            <a:spAutoFit/>
          </a:bodyPr>
          <a:lstStyle/>
          <a:p>
            <a:pPr algn="l"/>
            <a:r>
              <a:rPr sz="1500" b="0" i="0">
                <a:solidFill>
                  <a:srgbClr val="FFFAF0"/>
                </a:solidFill>
                <a:latin typeface="Avenir Next"/>
              </a:rPr>
              <a:t>Chat • voice • app • API</a:t>
            </a:r>
          </a:p>
        </p:txBody>
      </p:sp>
      <p:sp>
        <p:nvSpPr>
          <p:cNvPr id="21" name="TextBox 20"/>
          <p:cNvSpPr txBox="1"/>
          <p:nvPr/>
        </p:nvSpPr>
        <p:spPr>
          <a:xfrm>
            <a:off x="1874519" y="5833872"/>
            <a:ext cx="8412480" cy="301752"/>
          </a:xfrm>
          <a:prstGeom prst="rect">
            <a:avLst/>
          </a:prstGeom>
          <a:noFill/>
        </p:spPr>
        <p:txBody>
          <a:bodyPr wrap="square" lIns="27432" rIns="27432" tIns="27432" bIns="27432" anchor="t">
            <a:spAutoFit/>
          </a:bodyPr>
          <a:lstStyle/>
          <a:p>
            <a:pPr algn="ctr"/>
            <a:r>
              <a:rPr sz="1700" b="1" i="0">
                <a:solidFill>
                  <a:srgbClr val="C9F25B"/>
                </a:solidFill>
                <a:latin typeface="Avenir Next"/>
              </a:rPr>
              <a:t>AI does not replace the objective function.</a:t>
            </a:r>
          </a:p>
        </p:txBody>
      </p:sp>
      <p:cxnSp>
        <p:nvCxnSpPr>
          <p:cNvPr id="22" name="Connector 21"/>
          <p:cNvCxnSpPr/>
          <p:nvPr/>
        </p:nvCxnSpPr>
        <p:spPr>
          <a:xfrm>
            <a:off x="658368" y="6473952"/>
            <a:ext cx="10881360" cy="0"/>
          </a:xfrm>
          <a:prstGeom prst="line">
            <a:avLst/>
          </a:prstGeom>
          <a:ln w="8890">
            <a:solidFill>
              <a:srgbClr val="C9F25B"/>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F4EDDF"/>
                </a:solidFill>
                <a:latin typeface="Avenir Next"/>
              </a:rPr>
              <a:t>TRAILS TECH · ANMORE, BC</a:t>
            </a:r>
          </a:p>
        </p:txBody>
      </p:sp>
      <p:sp>
        <p:nvSpPr>
          <p:cNvPr id="24" name="TextBox 23"/>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F4EDDF"/>
                </a:solidFill>
                <a:latin typeface="Avenir Next"/>
              </a:rPr>
              <a:t>Dorsey + Botha: “From Hierarchy to Intelligence” [4][5][6]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DDF"/>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ONE MODEL</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Three conversations describe different layers of the same system.</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04</a:t>
            </a:r>
          </a:p>
        </p:txBody>
      </p:sp>
      <p:sp>
        <p:nvSpPr>
          <p:cNvPr id="5" name="Rounded Rectangle 4"/>
          <p:cNvSpPr/>
          <p:nvPr/>
        </p:nvSpPr>
        <p:spPr>
          <a:xfrm>
            <a:off x="777240" y="1828800"/>
            <a:ext cx="10652760" cy="841248"/>
          </a:xfrm>
          <a:prstGeom prst="roundRect">
            <a:avLst/>
          </a:prstGeom>
          <a:solidFill>
            <a:srgbClr val="FFFAF0"/>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24128" y="2057400"/>
            <a:ext cx="411480" cy="228600"/>
          </a:xfrm>
          <a:prstGeom prst="rect">
            <a:avLst/>
          </a:prstGeom>
          <a:noFill/>
        </p:spPr>
        <p:txBody>
          <a:bodyPr wrap="square" lIns="27432" rIns="27432" tIns="27432" bIns="27432" anchor="t">
            <a:spAutoFit/>
          </a:bodyPr>
          <a:lstStyle/>
          <a:p>
            <a:pPr algn="l"/>
            <a:r>
              <a:rPr sz="1300" b="1" i="0">
                <a:solidFill>
                  <a:srgbClr val="BCA9ED"/>
                </a:solidFill>
                <a:latin typeface="Avenir Next"/>
              </a:rPr>
              <a:t>01</a:t>
            </a:r>
          </a:p>
        </p:txBody>
      </p:sp>
      <p:sp>
        <p:nvSpPr>
          <p:cNvPr id="7" name="TextBox 6"/>
          <p:cNvSpPr txBox="1"/>
          <p:nvPr/>
        </p:nvSpPr>
        <p:spPr>
          <a:xfrm>
            <a:off x="1572768" y="1975104"/>
            <a:ext cx="2103120" cy="256032"/>
          </a:xfrm>
          <a:prstGeom prst="rect">
            <a:avLst/>
          </a:prstGeom>
          <a:noFill/>
        </p:spPr>
        <p:txBody>
          <a:bodyPr wrap="square" lIns="27432" rIns="27432" tIns="27432" bIns="27432" anchor="t">
            <a:spAutoFit/>
          </a:bodyPr>
          <a:lstStyle/>
          <a:p>
            <a:pPr algn="l"/>
            <a:r>
              <a:rPr sz="1200" b="1" i="0">
                <a:solidFill>
                  <a:srgbClr val="173F2F"/>
                </a:solidFill>
                <a:latin typeface="Avenir Next"/>
              </a:rPr>
              <a:t>PERSONAL STACK</a:t>
            </a:r>
          </a:p>
        </p:txBody>
      </p:sp>
      <p:sp>
        <p:nvSpPr>
          <p:cNvPr id="8" name="TextBox 7"/>
          <p:cNvSpPr txBox="1"/>
          <p:nvPr/>
        </p:nvSpPr>
        <p:spPr>
          <a:xfrm>
            <a:off x="3767328" y="1965960"/>
            <a:ext cx="1920240" cy="274320"/>
          </a:xfrm>
          <a:prstGeom prst="rect">
            <a:avLst/>
          </a:prstGeom>
          <a:noFill/>
        </p:spPr>
        <p:txBody>
          <a:bodyPr wrap="square" lIns="27432" rIns="27432" tIns="27432" bIns="27432" anchor="t">
            <a:spAutoFit/>
          </a:bodyPr>
          <a:lstStyle/>
          <a:p>
            <a:pPr algn="l"/>
            <a:r>
              <a:rPr sz="1400" b="1" i="0">
                <a:solidFill>
                  <a:srgbClr val="1E2A23"/>
                </a:solidFill>
                <a:latin typeface="Avenir Next"/>
              </a:rPr>
              <a:t>Tommy Eastman</a:t>
            </a:r>
          </a:p>
        </p:txBody>
      </p:sp>
      <p:sp>
        <p:nvSpPr>
          <p:cNvPr id="9" name="TextBox 8"/>
          <p:cNvSpPr txBox="1"/>
          <p:nvPr/>
        </p:nvSpPr>
        <p:spPr>
          <a:xfrm>
            <a:off x="5623560" y="1956816"/>
            <a:ext cx="5303520" cy="438912"/>
          </a:xfrm>
          <a:prstGeom prst="rect">
            <a:avLst/>
          </a:prstGeom>
          <a:noFill/>
        </p:spPr>
        <p:txBody>
          <a:bodyPr wrap="square" lIns="27432" rIns="27432" tIns="27432" bIns="27432" anchor="t">
            <a:spAutoFit/>
          </a:bodyPr>
          <a:lstStyle/>
          <a:p>
            <a:pPr algn="l"/>
            <a:r>
              <a:rPr sz="1300" b="0" i="0">
                <a:solidFill>
                  <a:srgbClr val="5F675F"/>
                </a:solidFill>
                <a:latin typeface="Avenir Next"/>
              </a:rPr>
              <a:t>Persistent agent • model choice • tools • reusable skills</a:t>
            </a:r>
          </a:p>
        </p:txBody>
      </p:sp>
      <p:sp>
        <p:nvSpPr>
          <p:cNvPr id="10" name="Rounded Rectangle 9"/>
          <p:cNvSpPr/>
          <p:nvPr/>
        </p:nvSpPr>
        <p:spPr>
          <a:xfrm>
            <a:off x="777240" y="2971800"/>
            <a:ext cx="10652760" cy="841248"/>
          </a:xfrm>
          <a:prstGeom prst="roundRect">
            <a:avLst/>
          </a:prstGeom>
          <a:solidFill>
            <a:srgbClr val="FFFAF0"/>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4128" y="3200400"/>
            <a:ext cx="411480" cy="228600"/>
          </a:xfrm>
          <a:prstGeom prst="rect">
            <a:avLst/>
          </a:prstGeom>
          <a:noFill/>
        </p:spPr>
        <p:txBody>
          <a:bodyPr wrap="square" lIns="27432" rIns="27432" tIns="27432" bIns="27432" anchor="t">
            <a:spAutoFit/>
          </a:bodyPr>
          <a:lstStyle/>
          <a:p>
            <a:pPr algn="l"/>
            <a:r>
              <a:rPr sz="1300" b="1" i="0">
                <a:solidFill>
                  <a:srgbClr val="C9F25B"/>
                </a:solidFill>
                <a:latin typeface="Avenir Next"/>
              </a:rPr>
              <a:t>02</a:t>
            </a:r>
          </a:p>
        </p:txBody>
      </p:sp>
      <p:sp>
        <p:nvSpPr>
          <p:cNvPr id="12" name="TextBox 11"/>
          <p:cNvSpPr txBox="1"/>
          <p:nvPr/>
        </p:nvSpPr>
        <p:spPr>
          <a:xfrm>
            <a:off x="1572768" y="3118104"/>
            <a:ext cx="2103120" cy="256032"/>
          </a:xfrm>
          <a:prstGeom prst="rect">
            <a:avLst/>
          </a:prstGeom>
          <a:noFill/>
        </p:spPr>
        <p:txBody>
          <a:bodyPr wrap="square" lIns="27432" rIns="27432" tIns="27432" bIns="27432" anchor="t">
            <a:spAutoFit/>
          </a:bodyPr>
          <a:lstStyle/>
          <a:p>
            <a:pPr algn="l"/>
            <a:r>
              <a:rPr sz="1200" b="1" i="0">
                <a:solidFill>
                  <a:srgbClr val="173F2F"/>
                </a:solidFill>
                <a:latin typeface="Avenir Next"/>
              </a:rPr>
              <a:t>COMPANY BRAIN</a:t>
            </a:r>
          </a:p>
        </p:txBody>
      </p:sp>
      <p:sp>
        <p:nvSpPr>
          <p:cNvPr id="13" name="TextBox 12"/>
          <p:cNvSpPr txBox="1"/>
          <p:nvPr/>
        </p:nvSpPr>
        <p:spPr>
          <a:xfrm>
            <a:off x="3767328" y="3108960"/>
            <a:ext cx="1920240" cy="274320"/>
          </a:xfrm>
          <a:prstGeom prst="rect">
            <a:avLst/>
          </a:prstGeom>
          <a:noFill/>
        </p:spPr>
        <p:txBody>
          <a:bodyPr wrap="square" lIns="27432" rIns="27432" tIns="27432" bIns="27432" anchor="t">
            <a:spAutoFit/>
          </a:bodyPr>
          <a:lstStyle/>
          <a:p>
            <a:pPr algn="l"/>
            <a:r>
              <a:rPr sz="1400" b="1" i="0">
                <a:solidFill>
                  <a:srgbClr val="1E2A23"/>
                </a:solidFill>
                <a:latin typeface="Avenir Next"/>
              </a:rPr>
              <a:t>TFTC / Conner Brown</a:t>
            </a:r>
          </a:p>
        </p:txBody>
      </p:sp>
      <p:sp>
        <p:nvSpPr>
          <p:cNvPr id="14" name="TextBox 13"/>
          <p:cNvSpPr txBox="1"/>
          <p:nvPr/>
        </p:nvSpPr>
        <p:spPr>
          <a:xfrm>
            <a:off x="5623560" y="3099816"/>
            <a:ext cx="5303520" cy="438912"/>
          </a:xfrm>
          <a:prstGeom prst="rect">
            <a:avLst/>
          </a:prstGeom>
          <a:noFill/>
        </p:spPr>
        <p:txBody>
          <a:bodyPr wrap="square" lIns="27432" rIns="27432" tIns="27432" bIns="27432" anchor="t">
            <a:spAutoFit/>
          </a:bodyPr>
          <a:lstStyle/>
          <a:p>
            <a:pPr algn="l"/>
            <a:r>
              <a:rPr sz="1300" b="0" i="0">
                <a:solidFill>
                  <a:srgbClr val="5F675F"/>
                </a:solidFill>
                <a:latin typeface="Avenir Next"/>
              </a:rPr>
              <a:t>Durable memory • retrieval • knowledge relationships</a:t>
            </a:r>
          </a:p>
        </p:txBody>
      </p:sp>
      <p:sp>
        <p:nvSpPr>
          <p:cNvPr id="15" name="Rounded Rectangle 14"/>
          <p:cNvSpPr/>
          <p:nvPr/>
        </p:nvSpPr>
        <p:spPr>
          <a:xfrm>
            <a:off x="777240" y="4114800"/>
            <a:ext cx="10652760" cy="841248"/>
          </a:xfrm>
          <a:prstGeom prst="roundRect">
            <a:avLst/>
          </a:prstGeom>
          <a:solidFill>
            <a:srgbClr val="FFFAF0"/>
          </a:solidFill>
          <a:ln w="1905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24128" y="4343400"/>
            <a:ext cx="411480" cy="228600"/>
          </a:xfrm>
          <a:prstGeom prst="rect">
            <a:avLst/>
          </a:prstGeom>
          <a:noFill/>
        </p:spPr>
        <p:txBody>
          <a:bodyPr wrap="square" lIns="27432" rIns="27432" tIns="27432" bIns="27432" anchor="t">
            <a:spAutoFit/>
          </a:bodyPr>
          <a:lstStyle/>
          <a:p>
            <a:pPr algn="l"/>
            <a:r>
              <a:rPr sz="1300" b="1" i="0">
                <a:solidFill>
                  <a:srgbClr val="9A4632"/>
                </a:solidFill>
                <a:latin typeface="Avenir Next"/>
              </a:rPr>
              <a:t>03</a:t>
            </a:r>
          </a:p>
        </p:txBody>
      </p:sp>
      <p:sp>
        <p:nvSpPr>
          <p:cNvPr id="17" name="TextBox 16"/>
          <p:cNvSpPr txBox="1"/>
          <p:nvPr/>
        </p:nvSpPr>
        <p:spPr>
          <a:xfrm>
            <a:off x="1572768" y="4261104"/>
            <a:ext cx="2103120" cy="256032"/>
          </a:xfrm>
          <a:prstGeom prst="rect">
            <a:avLst/>
          </a:prstGeom>
          <a:noFill/>
        </p:spPr>
        <p:txBody>
          <a:bodyPr wrap="square" lIns="27432" rIns="27432" tIns="27432" bIns="27432" anchor="t">
            <a:spAutoFit/>
          </a:bodyPr>
          <a:lstStyle/>
          <a:p>
            <a:pPr algn="l"/>
            <a:r>
              <a:rPr sz="1200" b="1" i="0">
                <a:solidFill>
                  <a:srgbClr val="173F2F"/>
                </a:solidFill>
                <a:latin typeface="Avenir Next"/>
              </a:rPr>
              <a:t>ORGANIZATIONAL LAYER</a:t>
            </a:r>
          </a:p>
        </p:txBody>
      </p:sp>
      <p:sp>
        <p:nvSpPr>
          <p:cNvPr id="18" name="TextBox 17"/>
          <p:cNvSpPr txBox="1"/>
          <p:nvPr/>
        </p:nvSpPr>
        <p:spPr>
          <a:xfrm>
            <a:off x="3767328" y="4251960"/>
            <a:ext cx="1920240" cy="274320"/>
          </a:xfrm>
          <a:prstGeom prst="rect">
            <a:avLst/>
          </a:prstGeom>
          <a:noFill/>
        </p:spPr>
        <p:txBody>
          <a:bodyPr wrap="square" lIns="27432" rIns="27432" tIns="27432" bIns="27432" anchor="t">
            <a:spAutoFit/>
          </a:bodyPr>
          <a:lstStyle/>
          <a:p>
            <a:pPr algn="l"/>
            <a:r>
              <a:rPr sz="1400" b="1" i="0">
                <a:solidFill>
                  <a:srgbClr val="1E2A23"/>
                </a:solidFill>
                <a:latin typeface="Avenir Next"/>
              </a:rPr>
              <a:t>Dorsey + Botha</a:t>
            </a:r>
          </a:p>
        </p:txBody>
      </p:sp>
      <p:sp>
        <p:nvSpPr>
          <p:cNvPr id="19" name="TextBox 18"/>
          <p:cNvSpPr txBox="1"/>
          <p:nvPr/>
        </p:nvSpPr>
        <p:spPr>
          <a:xfrm>
            <a:off x="5623560" y="4242816"/>
            <a:ext cx="5303520" cy="438912"/>
          </a:xfrm>
          <a:prstGeom prst="rect">
            <a:avLst/>
          </a:prstGeom>
          <a:noFill/>
        </p:spPr>
        <p:txBody>
          <a:bodyPr wrap="square" lIns="27432" rIns="27432" tIns="27432" bIns="27432" anchor="t">
            <a:spAutoFit/>
          </a:bodyPr>
          <a:lstStyle/>
          <a:p>
            <a:pPr algn="l"/>
            <a:r>
              <a:rPr sz="1300" b="0" i="0">
                <a:solidFill>
                  <a:srgbClr val="5F675F"/>
                </a:solidFill>
                <a:latin typeface="Avenir Next"/>
              </a:rPr>
              <a:t>World models • capabilities • task-specific interfaces</a:t>
            </a:r>
          </a:p>
        </p:txBody>
      </p:sp>
      <p:sp>
        <p:nvSpPr>
          <p:cNvPr id="20" name="TextBox 19"/>
          <p:cNvSpPr txBox="1"/>
          <p:nvPr/>
        </p:nvSpPr>
        <p:spPr>
          <a:xfrm>
            <a:off x="1417320" y="5641848"/>
            <a:ext cx="9326880" cy="438912"/>
          </a:xfrm>
          <a:prstGeom prst="rect">
            <a:avLst/>
          </a:prstGeom>
          <a:noFill/>
        </p:spPr>
        <p:txBody>
          <a:bodyPr wrap="square" lIns="27432" rIns="27432" tIns="27432" bIns="27432" anchor="t">
            <a:spAutoFit/>
          </a:bodyPr>
          <a:lstStyle/>
          <a:p>
            <a:pPr algn="ctr"/>
            <a:r>
              <a:rPr sz="1900" b="0" i="0">
                <a:solidFill>
                  <a:srgbClr val="173F2F"/>
                </a:solidFill>
                <a:latin typeface="Georgia"/>
              </a:rPr>
              <a:t>Individual intelligence compounds into organizational intelligence.</a:t>
            </a:r>
          </a:p>
        </p:txBody>
      </p:sp>
      <p:cxnSp>
        <p:nvCxnSpPr>
          <p:cNvPr id="21" name="Connector 20"/>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23" name="TextBox 22"/>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TFTC [1][2][3][7] · Sequoia [4][5][6]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AF0"/>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THE STACK</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A company brain is memory that can be retrieved, related, and used.</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05</a:t>
            </a:r>
          </a:p>
        </p:txBody>
      </p:sp>
      <p:sp>
        <p:nvSpPr>
          <p:cNvPr id="5" name="Rounded Rectangle 4"/>
          <p:cNvSpPr/>
          <p:nvPr/>
        </p:nvSpPr>
        <p:spPr>
          <a:xfrm>
            <a:off x="731520" y="1783080"/>
            <a:ext cx="7360920" cy="914400"/>
          </a:xfrm>
          <a:prstGeom prst="roundRect">
            <a:avLst/>
          </a:prstGeom>
          <a:solidFill>
            <a:srgbClr val="F4EDDF"/>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87552" y="2039112"/>
            <a:ext cx="411480" cy="228600"/>
          </a:xfrm>
          <a:prstGeom prst="rect">
            <a:avLst/>
          </a:prstGeom>
          <a:noFill/>
        </p:spPr>
        <p:txBody>
          <a:bodyPr wrap="square" lIns="27432" rIns="27432" tIns="27432" bIns="27432" anchor="t">
            <a:spAutoFit/>
          </a:bodyPr>
          <a:lstStyle/>
          <a:p>
            <a:pPr algn="l"/>
            <a:r>
              <a:rPr sz="1300" b="1" i="0">
                <a:solidFill>
                  <a:srgbClr val="173F2F"/>
                </a:solidFill>
                <a:latin typeface="Avenir Next"/>
              </a:rPr>
              <a:t>03</a:t>
            </a:r>
          </a:p>
        </p:txBody>
      </p:sp>
      <p:sp>
        <p:nvSpPr>
          <p:cNvPr id="7" name="TextBox 6"/>
          <p:cNvSpPr txBox="1"/>
          <p:nvPr/>
        </p:nvSpPr>
        <p:spPr>
          <a:xfrm>
            <a:off x="1527048" y="1929384"/>
            <a:ext cx="2194560" cy="274320"/>
          </a:xfrm>
          <a:prstGeom prst="rect">
            <a:avLst/>
          </a:prstGeom>
          <a:noFill/>
        </p:spPr>
        <p:txBody>
          <a:bodyPr wrap="square" lIns="27432" rIns="27432" tIns="27432" bIns="27432" anchor="t">
            <a:spAutoFit/>
          </a:bodyPr>
          <a:lstStyle/>
          <a:p>
            <a:pPr algn="l"/>
            <a:r>
              <a:rPr sz="1200" b="1" i="0">
                <a:solidFill>
                  <a:srgbClr val="173F2F"/>
                </a:solidFill>
                <a:latin typeface="Avenir Next"/>
              </a:rPr>
              <a:t>RELATIONSHIP + TIME</a:t>
            </a:r>
          </a:p>
        </p:txBody>
      </p:sp>
      <p:sp>
        <p:nvSpPr>
          <p:cNvPr id="8" name="TextBox 7"/>
          <p:cNvSpPr txBox="1"/>
          <p:nvPr/>
        </p:nvSpPr>
        <p:spPr>
          <a:xfrm>
            <a:off x="3767328" y="1911095"/>
            <a:ext cx="3840480" cy="256032"/>
          </a:xfrm>
          <a:prstGeom prst="rect">
            <a:avLst/>
          </a:prstGeom>
          <a:noFill/>
        </p:spPr>
        <p:txBody>
          <a:bodyPr wrap="square" lIns="27432" rIns="27432" tIns="27432" bIns="27432" anchor="t">
            <a:spAutoFit/>
          </a:bodyPr>
          <a:lstStyle/>
          <a:p>
            <a:pPr algn="l"/>
            <a:r>
              <a:rPr sz="1500" b="1" i="0">
                <a:solidFill>
                  <a:srgbClr val="1E2A23"/>
                </a:solidFill>
                <a:latin typeface="Avenir Next"/>
              </a:rPr>
              <a:t>Knowledge graph / agent-first vault</a:t>
            </a:r>
          </a:p>
        </p:txBody>
      </p:sp>
      <p:sp>
        <p:nvSpPr>
          <p:cNvPr id="9" name="TextBox 8"/>
          <p:cNvSpPr txBox="1"/>
          <p:nvPr/>
        </p:nvSpPr>
        <p:spPr>
          <a:xfrm>
            <a:off x="3767328" y="2240280"/>
            <a:ext cx="3822191" cy="274320"/>
          </a:xfrm>
          <a:prstGeom prst="rect">
            <a:avLst/>
          </a:prstGeom>
          <a:noFill/>
        </p:spPr>
        <p:txBody>
          <a:bodyPr wrap="square" lIns="27432" rIns="27432" tIns="27432" bIns="27432" anchor="t">
            <a:spAutoFit/>
          </a:bodyPr>
          <a:lstStyle/>
          <a:p>
            <a:pPr algn="l"/>
            <a:r>
              <a:rPr sz="1100" b="0" i="0">
                <a:solidFill>
                  <a:srgbClr val="5F675F"/>
                </a:solidFill>
                <a:latin typeface="Avenir Next"/>
              </a:rPr>
              <a:t>How topics connect and positions evolve</a:t>
            </a:r>
          </a:p>
        </p:txBody>
      </p:sp>
      <p:sp>
        <p:nvSpPr>
          <p:cNvPr id="10" name="Rounded Rectangle 9"/>
          <p:cNvSpPr/>
          <p:nvPr/>
        </p:nvSpPr>
        <p:spPr>
          <a:xfrm>
            <a:off x="731520" y="2926080"/>
            <a:ext cx="7360920" cy="914400"/>
          </a:xfrm>
          <a:prstGeom prst="roundRect">
            <a:avLst/>
          </a:prstGeom>
          <a:solidFill>
            <a:srgbClr val="F4EDDF"/>
          </a:solidFill>
          <a:ln w="1905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87552" y="3182112"/>
            <a:ext cx="411480" cy="228600"/>
          </a:xfrm>
          <a:prstGeom prst="rect">
            <a:avLst/>
          </a:prstGeom>
          <a:noFill/>
        </p:spPr>
        <p:txBody>
          <a:bodyPr wrap="square" lIns="27432" rIns="27432" tIns="27432" bIns="27432" anchor="t">
            <a:spAutoFit/>
          </a:bodyPr>
          <a:lstStyle/>
          <a:p>
            <a:pPr algn="l"/>
            <a:r>
              <a:rPr sz="1300" b="1" i="0">
                <a:solidFill>
                  <a:srgbClr val="173F2F"/>
                </a:solidFill>
                <a:latin typeface="Avenir Next"/>
              </a:rPr>
              <a:t>02</a:t>
            </a:r>
          </a:p>
        </p:txBody>
      </p:sp>
      <p:sp>
        <p:nvSpPr>
          <p:cNvPr id="12" name="TextBox 11"/>
          <p:cNvSpPr txBox="1"/>
          <p:nvPr/>
        </p:nvSpPr>
        <p:spPr>
          <a:xfrm>
            <a:off x="1527048" y="3072384"/>
            <a:ext cx="2194560" cy="274320"/>
          </a:xfrm>
          <a:prstGeom prst="rect">
            <a:avLst/>
          </a:prstGeom>
          <a:noFill/>
        </p:spPr>
        <p:txBody>
          <a:bodyPr wrap="square" lIns="27432" rIns="27432" tIns="27432" bIns="27432" anchor="t">
            <a:spAutoFit/>
          </a:bodyPr>
          <a:lstStyle/>
          <a:p>
            <a:pPr algn="l"/>
            <a:r>
              <a:rPr sz="1200" b="1" i="0">
                <a:solidFill>
                  <a:srgbClr val="173F2F"/>
                </a:solidFill>
                <a:latin typeface="Avenir Next"/>
              </a:rPr>
              <a:t>SEMANTIC RECALL</a:t>
            </a:r>
          </a:p>
        </p:txBody>
      </p:sp>
      <p:sp>
        <p:nvSpPr>
          <p:cNvPr id="13" name="TextBox 12"/>
          <p:cNvSpPr txBox="1"/>
          <p:nvPr/>
        </p:nvSpPr>
        <p:spPr>
          <a:xfrm>
            <a:off x="3767328" y="3054096"/>
            <a:ext cx="3840480" cy="256032"/>
          </a:xfrm>
          <a:prstGeom prst="rect">
            <a:avLst/>
          </a:prstGeom>
          <a:noFill/>
        </p:spPr>
        <p:txBody>
          <a:bodyPr wrap="square" lIns="27432" rIns="27432" tIns="27432" bIns="27432" anchor="t">
            <a:spAutoFit/>
          </a:bodyPr>
          <a:lstStyle/>
          <a:p>
            <a:pPr algn="l"/>
            <a:r>
              <a:rPr sz="1500" b="1" i="0">
                <a:solidFill>
                  <a:srgbClr val="1E2A23"/>
                </a:solidFill>
                <a:latin typeface="Avenir Next"/>
              </a:rPr>
              <a:t>Search and vector retrieval</a:t>
            </a:r>
          </a:p>
        </p:txBody>
      </p:sp>
      <p:sp>
        <p:nvSpPr>
          <p:cNvPr id="14" name="TextBox 13"/>
          <p:cNvSpPr txBox="1"/>
          <p:nvPr/>
        </p:nvSpPr>
        <p:spPr>
          <a:xfrm>
            <a:off x="3767328" y="3383280"/>
            <a:ext cx="3822191" cy="274320"/>
          </a:xfrm>
          <a:prstGeom prst="rect">
            <a:avLst/>
          </a:prstGeom>
          <a:noFill/>
        </p:spPr>
        <p:txBody>
          <a:bodyPr wrap="square" lIns="27432" rIns="27432" tIns="27432" bIns="27432" anchor="t">
            <a:spAutoFit/>
          </a:bodyPr>
          <a:lstStyle/>
          <a:p>
            <a:pPr algn="l"/>
            <a:r>
              <a:rPr sz="1100" b="0" i="0">
                <a:solidFill>
                  <a:srgbClr val="5F675F"/>
                </a:solidFill>
                <a:latin typeface="Avenir Next"/>
              </a:rPr>
              <a:t>Find the smallest relevant slice of history</a:t>
            </a:r>
          </a:p>
        </p:txBody>
      </p:sp>
      <p:sp>
        <p:nvSpPr>
          <p:cNvPr id="15" name="Rounded Rectangle 14"/>
          <p:cNvSpPr/>
          <p:nvPr/>
        </p:nvSpPr>
        <p:spPr>
          <a:xfrm>
            <a:off x="731520" y="4069080"/>
            <a:ext cx="7360920" cy="914400"/>
          </a:xfrm>
          <a:prstGeom prst="roundRect">
            <a:avLst/>
          </a:prstGeom>
          <a:solidFill>
            <a:srgbClr val="F4EDDF"/>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87552" y="4325112"/>
            <a:ext cx="411480" cy="228600"/>
          </a:xfrm>
          <a:prstGeom prst="rect">
            <a:avLst/>
          </a:prstGeom>
          <a:noFill/>
        </p:spPr>
        <p:txBody>
          <a:bodyPr wrap="square" lIns="27432" rIns="27432" tIns="27432" bIns="27432" anchor="t">
            <a:spAutoFit/>
          </a:bodyPr>
          <a:lstStyle/>
          <a:p>
            <a:pPr algn="l"/>
            <a:r>
              <a:rPr sz="1300" b="1" i="0">
                <a:solidFill>
                  <a:srgbClr val="173F2F"/>
                </a:solidFill>
                <a:latin typeface="Avenir Next"/>
              </a:rPr>
              <a:t>01</a:t>
            </a:r>
          </a:p>
        </p:txBody>
      </p:sp>
      <p:sp>
        <p:nvSpPr>
          <p:cNvPr id="17" name="TextBox 16"/>
          <p:cNvSpPr txBox="1"/>
          <p:nvPr/>
        </p:nvSpPr>
        <p:spPr>
          <a:xfrm>
            <a:off x="1527048" y="4215384"/>
            <a:ext cx="2194560" cy="274320"/>
          </a:xfrm>
          <a:prstGeom prst="rect">
            <a:avLst/>
          </a:prstGeom>
          <a:noFill/>
        </p:spPr>
        <p:txBody>
          <a:bodyPr wrap="square" lIns="27432" rIns="27432" tIns="27432" bIns="27432" anchor="t">
            <a:spAutoFit/>
          </a:bodyPr>
          <a:lstStyle/>
          <a:p>
            <a:pPr algn="l"/>
            <a:r>
              <a:rPr sz="1200" b="1" i="0">
                <a:solidFill>
                  <a:srgbClr val="173F2F"/>
                </a:solidFill>
                <a:latin typeface="Avenir Next"/>
              </a:rPr>
              <a:t>DURABLE RECORDS</a:t>
            </a:r>
          </a:p>
        </p:txBody>
      </p:sp>
      <p:sp>
        <p:nvSpPr>
          <p:cNvPr id="18" name="TextBox 17"/>
          <p:cNvSpPr txBox="1"/>
          <p:nvPr/>
        </p:nvSpPr>
        <p:spPr>
          <a:xfrm>
            <a:off x="3767328" y="4197096"/>
            <a:ext cx="3840480" cy="256032"/>
          </a:xfrm>
          <a:prstGeom prst="rect">
            <a:avLst/>
          </a:prstGeom>
          <a:noFill/>
        </p:spPr>
        <p:txBody>
          <a:bodyPr wrap="square" lIns="27432" rIns="27432" tIns="27432" bIns="27432" anchor="t">
            <a:spAutoFit/>
          </a:bodyPr>
          <a:lstStyle/>
          <a:p>
            <a:pPr algn="l"/>
            <a:r>
              <a:rPr sz="1500" b="1" i="0">
                <a:solidFill>
                  <a:srgbClr val="1E2A23"/>
                </a:solidFill>
                <a:latin typeface="Avenir Next"/>
              </a:rPr>
              <a:t>Markdown and source files</a:t>
            </a:r>
          </a:p>
        </p:txBody>
      </p:sp>
      <p:sp>
        <p:nvSpPr>
          <p:cNvPr id="19" name="TextBox 18"/>
          <p:cNvSpPr txBox="1"/>
          <p:nvPr/>
        </p:nvSpPr>
        <p:spPr>
          <a:xfrm>
            <a:off x="3767328" y="4526280"/>
            <a:ext cx="3822191" cy="274320"/>
          </a:xfrm>
          <a:prstGeom prst="rect">
            <a:avLst/>
          </a:prstGeom>
          <a:noFill/>
        </p:spPr>
        <p:txBody>
          <a:bodyPr wrap="square" lIns="27432" rIns="27432" tIns="27432" bIns="27432" anchor="t">
            <a:spAutoFit/>
          </a:bodyPr>
          <a:lstStyle/>
          <a:p>
            <a:pPr algn="l"/>
            <a:r>
              <a:rPr sz="1100" b="0" i="0">
                <a:solidFill>
                  <a:srgbClr val="5F675F"/>
                </a:solidFill>
                <a:latin typeface="Avenir Next"/>
              </a:rPr>
              <a:t>Instructions, skills, notes, transcripts, decisions</a:t>
            </a:r>
          </a:p>
        </p:txBody>
      </p:sp>
      <p:sp>
        <p:nvSpPr>
          <p:cNvPr id="20" name="TextBox 19"/>
          <p:cNvSpPr txBox="1"/>
          <p:nvPr/>
        </p:nvSpPr>
        <p:spPr>
          <a:xfrm>
            <a:off x="3657600" y="2715768"/>
            <a:ext cx="411480" cy="228600"/>
          </a:xfrm>
          <a:prstGeom prst="rect">
            <a:avLst/>
          </a:prstGeom>
          <a:noFill/>
        </p:spPr>
        <p:txBody>
          <a:bodyPr wrap="square" lIns="27432" rIns="27432" tIns="27432" bIns="27432" anchor="t">
            <a:spAutoFit/>
          </a:bodyPr>
          <a:lstStyle/>
          <a:p>
            <a:pPr algn="ctr"/>
            <a:r>
              <a:rPr sz="1700" b="1" i="0">
                <a:solidFill>
                  <a:srgbClr val="173F2F"/>
                </a:solidFill>
                <a:latin typeface="Avenir Next"/>
              </a:rPr>
              <a:t>↑</a:t>
            </a:r>
          </a:p>
        </p:txBody>
      </p:sp>
      <p:sp>
        <p:nvSpPr>
          <p:cNvPr id="21" name="TextBox 20"/>
          <p:cNvSpPr txBox="1"/>
          <p:nvPr/>
        </p:nvSpPr>
        <p:spPr>
          <a:xfrm>
            <a:off x="3657600" y="3858768"/>
            <a:ext cx="411480" cy="228600"/>
          </a:xfrm>
          <a:prstGeom prst="rect">
            <a:avLst/>
          </a:prstGeom>
          <a:noFill/>
        </p:spPr>
        <p:txBody>
          <a:bodyPr wrap="square" lIns="27432" rIns="27432" tIns="27432" bIns="27432" anchor="t">
            <a:spAutoFit/>
          </a:bodyPr>
          <a:lstStyle/>
          <a:p>
            <a:pPr algn="ctr"/>
            <a:r>
              <a:rPr sz="1700" b="1" i="0">
                <a:solidFill>
                  <a:srgbClr val="173F2F"/>
                </a:solidFill>
                <a:latin typeface="Avenir Next"/>
              </a:rPr>
              <a:t>↑</a:t>
            </a:r>
          </a:p>
        </p:txBody>
      </p:sp>
      <p:sp>
        <p:nvSpPr>
          <p:cNvPr id="22" name="Rounded Rectangle 21"/>
          <p:cNvSpPr/>
          <p:nvPr/>
        </p:nvSpPr>
        <p:spPr>
          <a:xfrm>
            <a:off x="8394192" y="1783080"/>
            <a:ext cx="3035808" cy="3200400"/>
          </a:xfrm>
          <a:prstGeom prst="roundRect">
            <a:avLst/>
          </a:prstGeom>
          <a:solidFill>
            <a:srgbClr val="173F2F"/>
          </a:solidFill>
          <a:ln w="1905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714232" y="2084831"/>
            <a:ext cx="2423160" cy="256032"/>
          </a:xfrm>
          <a:prstGeom prst="rect">
            <a:avLst/>
          </a:prstGeom>
          <a:noFill/>
        </p:spPr>
        <p:txBody>
          <a:bodyPr wrap="square" lIns="27432" rIns="27432" tIns="27432" bIns="27432" anchor="t">
            <a:spAutoFit/>
          </a:bodyPr>
          <a:lstStyle/>
          <a:p>
            <a:pPr algn="ctr"/>
            <a:r>
              <a:rPr sz="1100" b="1" i="0">
                <a:solidFill>
                  <a:srgbClr val="C9F25B"/>
                </a:solidFill>
                <a:latin typeface="Avenir Next"/>
              </a:rPr>
              <a:t>HARNESS + MODEL</a:t>
            </a:r>
          </a:p>
        </p:txBody>
      </p:sp>
      <p:sp>
        <p:nvSpPr>
          <p:cNvPr id="24" name="TextBox 23"/>
          <p:cNvSpPr txBox="1"/>
          <p:nvPr/>
        </p:nvSpPr>
        <p:spPr>
          <a:xfrm>
            <a:off x="8732520" y="2743200"/>
            <a:ext cx="2377440" cy="274320"/>
          </a:xfrm>
          <a:prstGeom prst="rect">
            <a:avLst/>
          </a:prstGeom>
          <a:noFill/>
        </p:spPr>
        <p:txBody>
          <a:bodyPr wrap="square" lIns="27432" rIns="27432" tIns="27432" bIns="27432" anchor="t">
            <a:spAutoFit/>
          </a:bodyPr>
          <a:lstStyle/>
          <a:p>
            <a:pPr algn="ctr"/>
            <a:r>
              <a:rPr sz="2000" b="0" i="0">
                <a:solidFill>
                  <a:srgbClr val="FFFAF0"/>
                </a:solidFill>
                <a:latin typeface="Georgia"/>
              </a:rPr>
              <a:t>retrieve</a:t>
            </a:r>
          </a:p>
        </p:txBody>
      </p:sp>
      <p:sp>
        <p:nvSpPr>
          <p:cNvPr id="25" name="TextBox 24"/>
          <p:cNvSpPr txBox="1"/>
          <p:nvPr/>
        </p:nvSpPr>
        <p:spPr>
          <a:xfrm>
            <a:off x="9692640" y="3182112"/>
            <a:ext cx="411480" cy="256032"/>
          </a:xfrm>
          <a:prstGeom prst="rect">
            <a:avLst/>
          </a:prstGeom>
          <a:noFill/>
        </p:spPr>
        <p:txBody>
          <a:bodyPr wrap="square" lIns="27432" rIns="27432" tIns="27432" bIns="27432" anchor="t">
            <a:spAutoFit/>
          </a:bodyPr>
          <a:lstStyle/>
          <a:p>
            <a:pPr algn="ctr"/>
            <a:r>
              <a:rPr sz="1800" b="1" i="0">
                <a:solidFill>
                  <a:srgbClr val="BCA9ED"/>
                </a:solidFill>
                <a:latin typeface="Avenir Next"/>
              </a:rPr>
              <a:t>↓</a:t>
            </a:r>
          </a:p>
        </p:txBody>
      </p:sp>
      <p:sp>
        <p:nvSpPr>
          <p:cNvPr id="26" name="TextBox 25"/>
          <p:cNvSpPr txBox="1"/>
          <p:nvPr/>
        </p:nvSpPr>
        <p:spPr>
          <a:xfrm>
            <a:off x="8732520" y="3566160"/>
            <a:ext cx="2377440" cy="274320"/>
          </a:xfrm>
          <a:prstGeom prst="rect">
            <a:avLst/>
          </a:prstGeom>
          <a:noFill/>
        </p:spPr>
        <p:txBody>
          <a:bodyPr wrap="square" lIns="27432" rIns="27432" tIns="27432" bIns="27432" anchor="t">
            <a:spAutoFit/>
          </a:bodyPr>
          <a:lstStyle/>
          <a:p>
            <a:pPr algn="ctr"/>
            <a:r>
              <a:rPr sz="2000" b="0" i="0">
                <a:solidFill>
                  <a:srgbClr val="FFFAF0"/>
                </a:solidFill>
                <a:latin typeface="Georgia"/>
              </a:rPr>
              <a:t>reason</a:t>
            </a:r>
          </a:p>
        </p:txBody>
      </p:sp>
      <p:sp>
        <p:nvSpPr>
          <p:cNvPr id="27" name="TextBox 26"/>
          <p:cNvSpPr txBox="1"/>
          <p:nvPr/>
        </p:nvSpPr>
        <p:spPr>
          <a:xfrm>
            <a:off x="9692640" y="4005072"/>
            <a:ext cx="411480" cy="256032"/>
          </a:xfrm>
          <a:prstGeom prst="rect">
            <a:avLst/>
          </a:prstGeom>
          <a:noFill/>
        </p:spPr>
        <p:txBody>
          <a:bodyPr wrap="square" lIns="27432" rIns="27432" tIns="27432" bIns="27432" anchor="t">
            <a:spAutoFit/>
          </a:bodyPr>
          <a:lstStyle/>
          <a:p>
            <a:pPr algn="ctr"/>
            <a:r>
              <a:rPr sz="1800" b="1" i="0">
                <a:solidFill>
                  <a:srgbClr val="BCA9ED"/>
                </a:solidFill>
                <a:latin typeface="Avenir Next"/>
              </a:rPr>
              <a:t>↓</a:t>
            </a:r>
          </a:p>
        </p:txBody>
      </p:sp>
      <p:sp>
        <p:nvSpPr>
          <p:cNvPr id="28" name="TextBox 27"/>
          <p:cNvSpPr txBox="1"/>
          <p:nvPr/>
        </p:nvSpPr>
        <p:spPr>
          <a:xfrm>
            <a:off x="8732520" y="4370832"/>
            <a:ext cx="2377440" cy="274320"/>
          </a:xfrm>
          <a:prstGeom prst="rect">
            <a:avLst/>
          </a:prstGeom>
          <a:noFill/>
        </p:spPr>
        <p:txBody>
          <a:bodyPr wrap="square" lIns="27432" rIns="27432" tIns="27432" bIns="27432" anchor="t">
            <a:spAutoFit/>
          </a:bodyPr>
          <a:lstStyle/>
          <a:p>
            <a:pPr algn="ctr"/>
            <a:r>
              <a:rPr sz="2000" b="0" i="0">
                <a:solidFill>
                  <a:srgbClr val="FFFAF0"/>
                </a:solidFill>
                <a:latin typeface="Georgia"/>
              </a:rPr>
              <a:t>act</a:t>
            </a:r>
          </a:p>
        </p:txBody>
      </p:sp>
      <p:sp>
        <p:nvSpPr>
          <p:cNvPr id="29" name="Rounded Rectangle 28"/>
          <p:cNvSpPr/>
          <p:nvPr/>
        </p:nvSpPr>
        <p:spPr>
          <a:xfrm>
            <a:off x="1097280" y="5212080"/>
            <a:ext cx="10012680" cy="566928"/>
          </a:xfrm>
          <a:prstGeom prst="roundRect">
            <a:avLst/>
          </a:prstGeom>
          <a:solidFill>
            <a:srgbClr val="C9F25B"/>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97280" y="5376672"/>
            <a:ext cx="10012680" cy="256032"/>
          </a:xfrm>
          <a:prstGeom prst="rect">
            <a:avLst/>
          </a:prstGeom>
          <a:noFill/>
        </p:spPr>
        <p:txBody>
          <a:bodyPr wrap="square" lIns="27432" rIns="27432" tIns="27432" bIns="27432" anchor="t">
            <a:spAutoFit/>
          </a:bodyPr>
          <a:lstStyle/>
          <a:p>
            <a:pPr algn="ctr"/>
            <a:r>
              <a:rPr sz="1700" b="1" i="0">
                <a:solidFill>
                  <a:srgbClr val="0D2B20"/>
                </a:solidFill>
                <a:latin typeface="Avenir Next"/>
              </a:rPr>
              <a:t>Store once. Retrieve selectively. Relate over time.</a:t>
            </a:r>
          </a:p>
        </p:txBody>
      </p:sp>
      <p:cxnSp>
        <p:nvCxnSpPr>
          <p:cNvPr id="31" name="Connector 30"/>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33" name="TextBox 32"/>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TFTC company-brain segment, 32:52–35:47 [7]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DDF"/>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THE LOOP</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How intelligence moves through the company.</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06</a:t>
            </a:r>
          </a:p>
        </p:txBody>
      </p:sp>
      <p:sp>
        <p:nvSpPr>
          <p:cNvPr id="5" name="Rounded Rectangle 4"/>
          <p:cNvSpPr/>
          <p:nvPr/>
        </p:nvSpPr>
        <p:spPr>
          <a:xfrm>
            <a:off x="502920" y="2148840"/>
            <a:ext cx="1618488" cy="2395728"/>
          </a:xfrm>
          <a:prstGeom prst="roundRect">
            <a:avLst/>
          </a:prstGeom>
          <a:solidFill>
            <a:srgbClr val="FFFAF0"/>
          </a:solidFill>
          <a:ln w="1905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49224" y="2359152"/>
            <a:ext cx="384048" cy="384048"/>
          </a:xfrm>
          <a:prstGeom prst="ellipse">
            <a:avLst/>
          </a:prstGeom>
          <a:solidFill>
            <a:srgbClr val="E9A62A"/>
          </a:solidFill>
          <a:ln>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9224" y="2423160"/>
            <a:ext cx="384048"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1</a:t>
            </a:r>
          </a:p>
        </p:txBody>
      </p:sp>
      <p:sp>
        <p:nvSpPr>
          <p:cNvPr id="8" name="TextBox 7"/>
          <p:cNvSpPr txBox="1"/>
          <p:nvPr/>
        </p:nvSpPr>
        <p:spPr>
          <a:xfrm>
            <a:off x="649224" y="2999232"/>
            <a:ext cx="1325880" cy="384048"/>
          </a:xfrm>
          <a:prstGeom prst="rect">
            <a:avLst/>
          </a:prstGeom>
          <a:noFill/>
        </p:spPr>
        <p:txBody>
          <a:bodyPr wrap="square" lIns="27432" rIns="27432" tIns="27432" bIns="27432" anchor="t">
            <a:spAutoFit/>
          </a:bodyPr>
          <a:lstStyle/>
          <a:p>
            <a:pPr algn="l"/>
            <a:r>
              <a:rPr sz="1200" b="1" i="0">
                <a:solidFill>
                  <a:srgbClr val="173F2F"/>
                </a:solidFill>
                <a:latin typeface="Avenir Next"/>
              </a:rPr>
              <a:t>OBSERVE</a:t>
            </a:r>
          </a:p>
        </p:txBody>
      </p:sp>
      <p:sp>
        <p:nvSpPr>
          <p:cNvPr id="9" name="TextBox 8"/>
          <p:cNvSpPr txBox="1"/>
          <p:nvPr/>
        </p:nvSpPr>
        <p:spPr>
          <a:xfrm>
            <a:off x="649224" y="3675887"/>
            <a:ext cx="1325880" cy="292608"/>
          </a:xfrm>
          <a:prstGeom prst="rect">
            <a:avLst/>
          </a:prstGeom>
          <a:noFill/>
        </p:spPr>
        <p:txBody>
          <a:bodyPr wrap="square" lIns="27432" rIns="27432" tIns="27432" bIns="27432" anchor="t">
            <a:spAutoFit/>
          </a:bodyPr>
          <a:lstStyle/>
          <a:p>
            <a:pPr algn="l"/>
            <a:r>
              <a:rPr sz="1300" b="0" i="0">
                <a:solidFill>
                  <a:srgbClr val="5F675F"/>
                </a:solidFill>
                <a:latin typeface="Avenir Next"/>
              </a:rPr>
              <a:t>signals</a:t>
            </a:r>
          </a:p>
        </p:txBody>
      </p:sp>
      <p:sp>
        <p:nvSpPr>
          <p:cNvPr id="10" name="TextBox 9"/>
          <p:cNvSpPr txBox="1"/>
          <p:nvPr/>
        </p:nvSpPr>
        <p:spPr>
          <a:xfrm>
            <a:off x="2103120" y="3154680"/>
            <a:ext cx="347472" cy="320040"/>
          </a:xfrm>
          <a:prstGeom prst="rect">
            <a:avLst/>
          </a:prstGeom>
          <a:noFill/>
        </p:spPr>
        <p:txBody>
          <a:bodyPr wrap="square" lIns="27432" rIns="27432" tIns="27432" bIns="27432" anchor="t">
            <a:spAutoFit/>
          </a:bodyPr>
          <a:lstStyle/>
          <a:p>
            <a:pPr algn="ctr"/>
            <a:r>
              <a:rPr sz="1900" b="1" i="0">
                <a:solidFill>
                  <a:srgbClr val="173F2F"/>
                </a:solidFill>
                <a:latin typeface="Avenir Next"/>
              </a:rPr>
              <a:t>→</a:t>
            </a:r>
          </a:p>
        </p:txBody>
      </p:sp>
      <p:sp>
        <p:nvSpPr>
          <p:cNvPr id="11" name="Rounded Rectangle 10"/>
          <p:cNvSpPr/>
          <p:nvPr/>
        </p:nvSpPr>
        <p:spPr>
          <a:xfrm>
            <a:off x="2423160" y="2148840"/>
            <a:ext cx="1618488" cy="2395728"/>
          </a:xfrm>
          <a:prstGeom prst="roundRect">
            <a:avLst/>
          </a:prstGeom>
          <a:solidFill>
            <a:srgbClr val="FFFAF0"/>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569464" y="2359152"/>
            <a:ext cx="384048" cy="384048"/>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569464" y="2423160"/>
            <a:ext cx="384048"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2</a:t>
            </a:r>
          </a:p>
        </p:txBody>
      </p:sp>
      <p:sp>
        <p:nvSpPr>
          <p:cNvPr id="14" name="TextBox 13"/>
          <p:cNvSpPr txBox="1"/>
          <p:nvPr/>
        </p:nvSpPr>
        <p:spPr>
          <a:xfrm>
            <a:off x="2569464" y="2999232"/>
            <a:ext cx="1325880" cy="384048"/>
          </a:xfrm>
          <a:prstGeom prst="rect">
            <a:avLst/>
          </a:prstGeom>
          <a:noFill/>
        </p:spPr>
        <p:txBody>
          <a:bodyPr wrap="square" lIns="27432" rIns="27432" tIns="27432" bIns="27432" anchor="t">
            <a:spAutoFit/>
          </a:bodyPr>
          <a:lstStyle/>
          <a:p>
            <a:pPr algn="l"/>
            <a:r>
              <a:rPr sz="1200" b="1" i="0">
                <a:solidFill>
                  <a:srgbClr val="173F2F"/>
                </a:solidFill>
                <a:latin typeface="Avenir Next"/>
              </a:rPr>
              <a:t>RETRIEVE</a:t>
            </a:r>
          </a:p>
        </p:txBody>
      </p:sp>
      <p:sp>
        <p:nvSpPr>
          <p:cNvPr id="15" name="TextBox 14"/>
          <p:cNvSpPr txBox="1"/>
          <p:nvPr/>
        </p:nvSpPr>
        <p:spPr>
          <a:xfrm>
            <a:off x="2569464" y="3675887"/>
            <a:ext cx="1325880" cy="292608"/>
          </a:xfrm>
          <a:prstGeom prst="rect">
            <a:avLst/>
          </a:prstGeom>
          <a:noFill/>
        </p:spPr>
        <p:txBody>
          <a:bodyPr wrap="square" lIns="27432" rIns="27432" tIns="27432" bIns="27432" anchor="t">
            <a:spAutoFit/>
          </a:bodyPr>
          <a:lstStyle/>
          <a:p>
            <a:pPr algn="l"/>
            <a:r>
              <a:rPr sz="1300" b="0" i="0">
                <a:solidFill>
                  <a:srgbClr val="5F675F"/>
                </a:solidFill>
                <a:latin typeface="Avenir Next"/>
              </a:rPr>
              <a:t>context</a:t>
            </a:r>
          </a:p>
        </p:txBody>
      </p:sp>
      <p:sp>
        <p:nvSpPr>
          <p:cNvPr id="16" name="TextBox 15"/>
          <p:cNvSpPr txBox="1"/>
          <p:nvPr/>
        </p:nvSpPr>
        <p:spPr>
          <a:xfrm>
            <a:off x="4023360" y="3154680"/>
            <a:ext cx="347472" cy="320040"/>
          </a:xfrm>
          <a:prstGeom prst="rect">
            <a:avLst/>
          </a:prstGeom>
          <a:noFill/>
        </p:spPr>
        <p:txBody>
          <a:bodyPr wrap="square" lIns="27432" rIns="27432" tIns="27432" bIns="27432" anchor="t">
            <a:spAutoFit/>
          </a:bodyPr>
          <a:lstStyle/>
          <a:p>
            <a:pPr algn="ctr"/>
            <a:r>
              <a:rPr sz="1900" b="1" i="0">
                <a:solidFill>
                  <a:srgbClr val="173F2F"/>
                </a:solidFill>
                <a:latin typeface="Avenir Next"/>
              </a:rPr>
              <a:t>→</a:t>
            </a:r>
          </a:p>
        </p:txBody>
      </p:sp>
      <p:sp>
        <p:nvSpPr>
          <p:cNvPr id="17" name="Rounded Rectangle 16"/>
          <p:cNvSpPr/>
          <p:nvPr/>
        </p:nvSpPr>
        <p:spPr>
          <a:xfrm>
            <a:off x="4343400" y="2148840"/>
            <a:ext cx="1618488" cy="2395728"/>
          </a:xfrm>
          <a:prstGeom prst="roundRect">
            <a:avLst/>
          </a:prstGeom>
          <a:solidFill>
            <a:srgbClr val="FFFAF0"/>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4489704" y="2359152"/>
            <a:ext cx="384048" cy="384048"/>
          </a:xfrm>
          <a:prstGeom prst="ellipse">
            <a:avLst/>
          </a:prstGeom>
          <a:solidFill>
            <a:srgbClr val="BCA9ED"/>
          </a:solidFill>
          <a:ln>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489704" y="2423160"/>
            <a:ext cx="384048"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3</a:t>
            </a:r>
          </a:p>
        </p:txBody>
      </p:sp>
      <p:sp>
        <p:nvSpPr>
          <p:cNvPr id="20" name="TextBox 19"/>
          <p:cNvSpPr txBox="1"/>
          <p:nvPr/>
        </p:nvSpPr>
        <p:spPr>
          <a:xfrm>
            <a:off x="4489704" y="2999232"/>
            <a:ext cx="1325880" cy="384048"/>
          </a:xfrm>
          <a:prstGeom prst="rect">
            <a:avLst/>
          </a:prstGeom>
          <a:noFill/>
        </p:spPr>
        <p:txBody>
          <a:bodyPr wrap="square" lIns="27432" rIns="27432" tIns="27432" bIns="27432" anchor="t">
            <a:spAutoFit/>
          </a:bodyPr>
          <a:lstStyle/>
          <a:p>
            <a:pPr algn="l"/>
            <a:r>
              <a:rPr sz="1200" b="1" i="0">
                <a:solidFill>
                  <a:srgbClr val="173F2F"/>
                </a:solidFill>
                <a:latin typeface="Avenir Next"/>
              </a:rPr>
              <a:t>REASON</a:t>
            </a:r>
          </a:p>
        </p:txBody>
      </p:sp>
      <p:sp>
        <p:nvSpPr>
          <p:cNvPr id="21" name="TextBox 20"/>
          <p:cNvSpPr txBox="1"/>
          <p:nvPr/>
        </p:nvSpPr>
        <p:spPr>
          <a:xfrm>
            <a:off x="4489704" y="3675887"/>
            <a:ext cx="1325880" cy="292608"/>
          </a:xfrm>
          <a:prstGeom prst="rect">
            <a:avLst/>
          </a:prstGeom>
          <a:noFill/>
        </p:spPr>
        <p:txBody>
          <a:bodyPr wrap="square" lIns="27432" rIns="27432" tIns="27432" bIns="27432" anchor="t">
            <a:spAutoFit/>
          </a:bodyPr>
          <a:lstStyle/>
          <a:p>
            <a:pPr algn="l"/>
            <a:r>
              <a:rPr sz="1300" b="0" i="0">
                <a:solidFill>
                  <a:srgbClr val="5F675F"/>
                </a:solidFill>
                <a:latin typeface="Avenir Next"/>
              </a:rPr>
              <a:t>options</a:t>
            </a:r>
          </a:p>
        </p:txBody>
      </p:sp>
      <p:sp>
        <p:nvSpPr>
          <p:cNvPr id="22" name="TextBox 21"/>
          <p:cNvSpPr txBox="1"/>
          <p:nvPr/>
        </p:nvSpPr>
        <p:spPr>
          <a:xfrm>
            <a:off x="5943600" y="3154680"/>
            <a:ext cx="347472" cy="320040"/>
          </a:xfrm>
          <a:prstGeom prst="rect">
            <a:avLst/>
          </a:prstGeom>
          <a:noFill/>
        </p:spPr>
        <p:txBody>
          <a:bodyPr wrap="square" lIns="27432" rIns="27432" tIns="27432" bIns="27432" anchor="t">
            <a:spAutoFit/>
          </a:bodyPr>
          <a:lstStyle/>
          <a:p>
            <a:pPr algn="ctr"/>
            <a:r>
              <a:rPr sz="1900" b="1" i="0">
                <a:solidFill>
                  <a:srgbClr val="173F2F"/>
                </a:solidFill>
                <a:latin typeface="Avenir Next"/>
              </a:rPr>
              <a:t>→</a:t>
            </a:r>
          </a:p>
        </p:txBody>
      </p:sp>
      <p:sp>
        <p:nvSpPr>
          <p:cNvPr id="23" name="Rounded Rectangle 22"/>
          <p:cNvSpPr/>
          <p:nvPr/>
        </p:nvSpPr>
        <p:spPr>
          <a:xfrm>
            <a:off x="6263640" y="2148840"/>
            <a:ext cx="1618488" cy="2395728"/>
          </a:xfrm>
          <a:prstGeom prst="roundRect">
            <a:avLst/>
          </a:prstGeom>
          <a:solidFill>
            <a:srgbClr val="FFFAF0"/>
          </a:solidFill>
          <a:ln w="1905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09944" y="2359152"/>
            <a:ext cx="384048" cy="384048"/>
          </a:xfrm>
          <a:prstGeom prst="ellipse">
            <a:avLst/>
          </a:prstGeom>
          <a:solidFill>
            <a:srgbClr val="9A4632"/>
          </a:solidFill>
          <a:ln>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9944" y="2423160"/>
            <a:ext cx="384048"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4</a:t>
            </a:r>
          </a:p>
        </p:txBody>
      </p:sp>
      <p:sp>
        <p:nvSpPr>
          <p:cNvPr id="26" name="TextBox 25"/>
          <p:cNvSpPr txBox="1"/>
          <p:nvPr/>
        </p:nvSpPr>
        <p:spPr>
          <a:xfrm>
            <a:off x="6409944" y="2999232"/>
            <a:ext cx="1325880" cy="384048"/>
          </a:xfrm>
          <a:prstGeom prst="rect">
            <a:avLst/>
          </a:prstGeom>
          <a:noFill/>
        </p:spPr>
        <p:txBody>
          <a:bodyPr wrap="square" lIns="27432" rIns="27432" tIns="27432" bIns="27432" anchor="t">
            <a:spAutoFit/>
          </a:bodyPr>
          <a:lstStyle/>
          <a:p>
            <a:pPr algn="l"/>
            <a:r>
              <a:rPr sz="1200" b="1" i="0">
                <a:solidFill>
                  <a:srgbClr val="173F2F"/>
                </a:solidFill>
                <a:latin typeface="Avenir Next"/>
              </a:rPr>
              <a:t>ACT</a:t>
            </a:r>
          </a:p>
        </p:txBody>
      </p:sp>
      <p:sp>
        <p:nvSpPr>
          <p:cNvPr id="27" name="TextBox 26"/>
          <p:cNvSpPr txBox="1"/>
          <p:nvPr/>
        </p:nvSpPr>
        <p:spPr>
          <a:xfrm>
            <a:off x="6409944" y="3675887"/>
            <a:ext cx="1325880" cy="292608"/>
          </a:xfrm>
          <a:prstGeom prst="rect">
            <a:avLst/>
          </a:prstGeom>
          <a:noFill/>
        </p:spPr>
        <p:txBody>
          <a:bodyPr wrap="square" lIns="27432" rIns="27432" tIns="27432" bIns="27432" anchor="t">
            <a:spAutoFit/>
          </a:bodyPr>
          <a:lstStyle/>
          <a:p>
            <a:pPr algn="l"/>
            <a:r>
              <a:rPr sz="1300" b="0" i="0">
                <a:solidFill>
                  <a:srgbClr val="5F675F"/>
                </a:solidFill>
                <a:latin typeface="Avenir Next"/>
              </a:rPr>
              <a:t>capabilities</a:t>
            </a:r>
          </a:p>
        </p:txBody>
      </p:sp>
      <p:sp>
        <p:nvSpPr>
          <p:cNvPr id="28" name="TextBox 27"/>
          <p:cNvSpPr txBox="1"/>
          <p:nvPr/>
        </p:nvSpPr>
        <p:spPr>
          <a:xfrm>
            <a:off x="7863840" y="3154680"/>
            <a:ext cx="347472" cy="320040"/>
          </a:xfrm>
          <a:prstGeom prst="rect">
            <a:avLst/>
          </a:prstGeom>
          <a:noFill/>
        </p:spPr>
        <p:txBody>
          <a:bodyPr wrap="square" lIns="27432" rIns="27432" tIns="27432" bIns="27432" anchor="t">
            <a:spAutoFit/>
          </a:bodyPr>
          <a:lstStyle/>
          <a:p>
            <a:pPr algn="ctr"/>
            <a:r>
              <a:rPr sz="1900" b="1" i="0">
                <a:solidFill>
                  <a:srgbClr val="173F2F"/>
                </a:solidFill>
                <a:latin typeface="Avenir Next"/>
              </a:rPr>
              <a:t>→</a:t>
            </a:r>
          </a:p>
        </p:txBody>
      </p:sp>
      <p:sp>
        <p:nvSpPr>
          <p:cNvPr id="29" name="Rounded Rectangle 28"/>
          <p:cNvSpPr/>
          <p:nvPr/>
        </p:nvSpPr>
        <p:spPr>
          <a:xfrm>
            <a:off x="8183880" y="2148840"/>
            <a:ext cx="1618488" cy="2395728"/>
          </a:xfrm>
          <a:prstGeom prst="roundRect">
            <a:avLst/>
          </a:prstGeom>
          <a:solidFill>
            <a:srgbClr val="FFFAF0"/>
          </a:solidFill>
          <a:ln w="1905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8330184" y="2359152"/>
            <a:ext cx="384048" cy="384048"/>
          </a:xfrm>
          <a:prstGeom prst="ellipse">
            <a:avLst/>
          </a:prstGeom>
          <a:solidFill>
            <a:srgbClr val="173F2F"/>
          </a:solidFill>
          <a:ln>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330184" y="2423160"/>
            <a:ext cx="384048"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5</a:t>
            </a:r>
          </a:p>
        </p:txBody>
      </p:sp>
      <p:sp>
        <p:nvSpPr>
          <p:cNvPr id="32" name="TextBox 31"/>
          <p:cNvSpPr txBox="1"/>
          <p:nvPr/>
        </p:nvSpPr>
        <p:spPr>
          <a:xfrm>
            <a:off x="8330184" y="2999232"/>
            <a:ext cx="1325880" cy="384048"/>
          </a:xfrm>
          <a:prstGeom prst="rect">
            <a:avLst/>
          </a:prstGeom>
          <a:noFill/>
        </p:spPr>
        <p:txBody>
          <a:bodyPr wrap="square" lIns="27432" rIns="27432" tIns="27432" bIns="27432" anchor="t">
            <a:spAutoFit/>
          </a:bodyPr>
          <a:lstStyle/>
          <a:p>
            <a:pPr algn="l"/>
            <a:r>
              <a:rPr sz="1200" b="1" i="0">
                <a:solidFill>
                  <a:srgbClr val="173F2F"/>
                </a:solidFill>
                <a:latin typeface="Avenir Next"/>
              </a:rPr>
              <a:t>VERIFY</a:t>
            </a:r>
          </a:p>
        </p:txBody>
      </p:sp>
      <p:sp>
        <p:nvSpPr>
          <p:cNvPr id="33" name="TextBox 32"/>
          <p:cNvSpPr txBox="1"/>
          <p:nvPr/>
        </p:nvSpPr>
        <p:spPr>
          <a:xfrm>
            <a:off x="8330184" y="3675887"/>
            <a:ext cx="1325880" cy="292608"/>
          </a:xfrm>
          <a:prstGeom prst="rect">
            <a:avLst/>
          </a:prstGeom>
          <a:noFill/>
        </p:spPr>
        <p:txBody>
          <a:bodyPr wrap="square" lIns="27432" rIns="27432" tIns="27432" bIns="27432" anchor="t">
            <a:spAutoFit/>
          </a:bodyPr>
          <a:lstStyle/>
          <a:p>
            <a:pPr algn="l"/>
            <a:r>
              <a:rPr sz="1300" b="0" i="0">
                <a:solidFill>
                  <a:srgbClr val="5F675F"/>
                </a:solidFill>
                <a:latin typeface="Avenir Next"/>
              </a:rPr>
              <a:t>real state</a:t>
            </a:r>
          </a:p>
        </p:txBody>
      </p:sp>
      <p:sp>
        <p:nvSpPr>
          <p:cNvPr id="34" name="TextBox 33"/>
          <p:cNvSpPr txBox="1"/>
          <p:nvPr/>
        </p:nvSpPr>
        <p:spPr>
          <a:xfrm>
            <a:off x="9784080" y="3154680"/>
            <a:ext cx="347472" cy="320040"/>
          </a:xfrm>
          <a:prstGeom prst="rect">
            <a:avLst/>
          </a:prstGeom>
          <a:noFill/>
        </p:spPr>
        <p:txBody>
          <a:bodyPr wrap="square" lIns="27432" rIns="27432" tIns="27432" bIns="27432" anchor="t">
            <a:spAutoFit/>
          </a:bodyPr>
          <a:lstStyle/>
          <a:p>
            <a:pPr algn="ctr"/>
            <a:r>
              <a:rPr sz="1900" b="1" i="0">
                <a:solidFill>
                  <a:srgbClr val="173F2F"/>
                </a:solidFill>
                <a:latin typeface="Avenir Next"/>
              </a:rPr>
              <a:t>→</a:t>
            </a:r>
          </a:p>
        </p:txBody>
      </p:sp>
      <p:sp>
        <p:nvSpPr>
          <p:cNvPr id="35" name="Rounded Rectangle 34"/>
          <p:cNvSpPr/>
          <p:nvPr/>
        </p:nvSpPr>
        <p:spPr>
          <a:xfrm>
            <a:off x="10104120" y="2148840"/>
            <a:ext cx="1618488" cy="2395728"/>
          </a:xfrm>
          <a:prstGeom prst="roundRect">
            <a:avLst/>
          </a:prstGeom>
          <a:solidFill>
            <a:srgbClr val="FFFAF0"/>
          </a:solidFill>
          <a:ln w="19050">
            <a:solidFill>
              <a:srgbClr val="4B2D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0250424" y="2359152"/>
            <a:ext cx="384048" cy="384048"/>
          </a:xfrm>
          <a:prstGeom prst="ellipse">
            <a:avLst/>
          </a:prstGeom>
          <a:solidFill>
            <a:srgbClr val="4B2D20"/>
          </a:solidFill>
          <a:ln>
            <a:solidFill>
              <a:srgbClr val="4B2D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250424" y="2423160"/>
            <a:ext cx="384048"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6</a:t>
            </a:r>
          </a:p>
        </p:txBody>
      </p:sp>
      <p:sp>
        <p:nvSpPr>
          <p:cNvPr id="38" name="TextBox 37"/>
          <p:cNvSpPr txBox="1"/>
          <p:nvPr/>
        </p:nvSpPr>
        <p:spPr>
          <a:xfrm>
            <a:off x="10250424" y="2999232"/>
            <a:ext cx="1325880" cy="384048"/>
          </a:xfrm>
          <a:prstGeom prst="rect">
            <a:avLst/>
          </a:prstGeom>
          <a:noFill/>
        </p:spPr>
        <p:txBody>
          <a:bodyPr wrap="square" lIns="27432" rIns="27432" tIns="27432" bIns="27432" anchor="t">
            <a:spAutoFit/>
          </a:bodyPr>
          <a:lstStyle/>
          <a:p>
            <a:pPr algn="l"/>
            <a:r>
              <a:rPr sz="1200" b="1" i="0">
                <a:solidFill>
                  <a:srgbClr val="173F2F"/>
                </a:solidFill>
                <a:latin typeface="Avenir Next"/>
              </a:rPr>
              <a:t>WRITE BACK</a:t>
            </a:r>
          </a:p>
        </p:txBody>
      </p:sp>
      <p:sp>
        <p:nvSpPr>
          <p:cNvPr id="39" name="TextBox 38"/>
          <p:cNvSpPr txBox="1"/>
          <p:nvPr/>
        </p:nvSpPr>
        <p:spPr>
          <a:xfrm>
            <a:off x="10250424" y="3675887"/>
            <a:ext cx="1325880" cy="292608"/>
          </a:xfrm>
          <a:prstGeom prst="rect">
            <a:avLst/>
          </a:prstGeom>
          <a:noFill/>
        </p:spPr>
        <p:txBody>
          <a:bodyPr wrap="square" lIns="27432" rIns="27432" tIns="27432" bIns="27432" anchor="t">
            <a:spAutoFit/>
          </a:bodyPr>
          <a:lstStyle/>
          <a:p>
            <a:pPr algn="l"/>
            <a:r>
              <a:rPr sz="1300" b="0" i="0">
                <a:solidFill>
                  <a:srgbClr val="5F675F"/>
                </a:solidFill>
                <a:latin typeface="Avenir Next"/>
              </a:rPr>
              <a:t>learning</a:t>
            </a:r>
          </a:p>
        </p:txBody>
      </p:sp>
      <p:sp>
        <p:nvSpPr>
          <p:cNvPr id="40" name="TextBox 39"/>
          <p:cNvSpPr txBox="1"/>
          <p:nvPr/>
        </p:nvSpPr>
        <p:spPr>
          <a:xfrm>
            <a:off x="1280160" y="5230368"/>
            <a:ext cx="9601200" cy="438912"/>
          </a:xfrm>
          <a:prstGeom prst="rect">
            <a:avLst/>
          </a:prstGeom>
          <a:noFill/>
        </p:spPr>
        <p:txBody>
          <a:bodyPr wrap="square" lIns="27432" rIns="27432" tIns="27432" bIns="27432" anchor="t">
            <a:spAutoFit/>
          </a:bodyPr>
          <a:lstStyle/>
          <a:p>
            <a:pPr algn="ctr"/>
            <a:r>
              <a:rPr sz="2100" b="0" i="0">
                <a:solidFill>
                  <a:srgbClr val="173F2F"/>
                </a:solidFill>
                <a:latin typeface="Georgia"/>
              </a:rPr>
              <a:t>Verification is what turns activity into learning.</a:t>
            </a:r>
          </a:p>
        </p:txBody>
      </p:sp>
      <p:sp>
        <p:nvSpPr>
          <p:cNvPr id="41" name="TextBox 40"/>
          <p:cNvSpPr txBox="1"/>
          <p:nvPr/>
        </p:nvSpPr>
        <p:spPr>
          <a:xfrm>
            <a:off x="1691640" y="5742432"/>
            <a:ext cx="8778240" cy="310896"/>
          </a:xfrm>
          <a:prstGeom prst="rect">
            <a:avLst/>
          </a:prstGeom>
          <a:noFill/>
        </p:spPr>
        <p:txBody>
          <a:bodyPr wrap="square" lIns="27432" rIns="27432" tIns="27432" bIns="27432" anchor="t">
            <a:spAutoFit/>
          </a:bodyPr>
          <a:lstStyle/>
          <a:p>
            <a:pPr algn="ctr"/>
            <a:r>
              <a:rPr sz="1400" b="0" i="0">
                <a:solidFill>
                  <a:srgbClr val="5F675F"/>
                </a:solidFill>
                <a:latin typeface="Avenir Next"/>
              </a:rPr>
              <a:t>Without it, the brain accumulates confidence—not knowledge.</a:t>
            </a:r>
          </a:p>
        </p:txBody>
      </p:sp>
      <p:cxnSp>
        <p:nvCxnSpPr>
          <p:cNvPr id="42" name="Connector 41"/>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44" name="TextBox 43"/>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Compounding-agent thesis [2][3][5][6][7]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AF0"/>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ORGANIZATION DESIGN</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Shared context changes why hierarchy exists.</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07</a:t>
            </a:r>
          </a:p>
        </p:txBody>
      </p:sp>
      <p:sp>
        <p:nvSpPr>
          <p:cNvPr id="5" name="TextBox 4"/>
          <p:cNvSpPr txBox="1"/>
          <p:nvPr/>
        </p:nvSpPr>
        <p:spPr>
          <a:xfrm>
            <a:off x="960120" y="1773936"/>
            <a:ext cx="1828800" cy="256032"/>
          </a:xfrm>
          <a:prstGeom prst="rect">
            <a:avLst/>
          </a:prstGeom>
          <a:noFill/>
        </p:spPr>
        <p:txBody>
          <a:bodyPr wrap="square" lIns="27432" rIns="27432" tIns="27432" bIns="27432" anchor="t">
            <a:spAutoFit/>
          </a:bodyPr>
          <a:lstStyle/>
          <a:p>
            <a:pPr algn="l"/>
            <a:r>
              <a:rPr sz="1200" b="1" i="0">
                <a:solidFill>
                  <a:srgbClr val="9A4632"/>
                </a:solidFill>
                <a:latin typeface="Avenir Next"/>
              </a:rPr>
              <a:t>PYRAMID</a:t>
            </a:r>
          </a:p>
        </p:txBody>
      </p:sp>
      <p:sp>
        <p:nvSpPr>
          <p:cNvPr id="6" name="Rounded Rectangle 5"/>
          <p:cNvSpPr/>
          <p:nvPr/>
        </p:nvSpPr>
        <p:spPr>
          <a:xfrm>
            <a:off x="1143000" y="2194560"/>
            <a:ext cx="3566160" cy="365760"/>
          </a:xfrm>
          <a:prstGeom prst="roundRect">
            <a:avLst/>
          </a:prstGeom>
          <a:solidFill>
            <a:srgbClr val="F4EDDF"/>
          </a:solidFill>
          <a:ln w="1270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472184" y="2788920"/>
            <a:ext cx="2907792" cy="365760"/>
          </a:xfrm>
          <a:prstGeom prst="roundRect">
            <a:avLst/>
          </a:prstGeom>
          <a:solidFill>
            <a:srgbClr val="F4EDDF"/>
          </a:solidFill>
          <a:ln w="1270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801368" y="3383280"/>
            <a:ext cx="2249424" cy="365760"/>
          </a:xfrm>
          <a:prstGeom prst="roundRect">
            <a:avLst/>
          </a:prstGeom>
          <a:solidFill>
            <a:srgbClr val="F4EDDF"/>
          </a:solidFill>
          <a:ln w="1270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2130552" y="3977639"/>
            <a:ext cx="1591056" cy="365760"/>
          </a:xfrm>
          <a:prstGeom prst="roundRect">
            <a:avLst/>
          </a:prstGeom>
          <a:solidFill>
            <a:srgbClr val="F4EDDF"/>
          </a:solidFill>
          <a:ln w="1270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97280" y="4800600"/>
            <a:ext cx="3657600" cy="640080"/>
          </a:xfrm>
          <a:prstGeom prst="rect">
            <a:avLst/>
          </a:prstGeom>
          <a:noFill/>
        </p:spPr>
        <p:txBody>
          <a:bodyPr wrap="square" lIns="27432" rIns="27432" tIns="27432" bIns="27432" anchor="t">
            <a:spAutoFit/>
          </a:bodyPr>
          <a:lstStyle/>
          <a:p>
            <a:pPr algn="ctr"/>
            <a:r>
              <a:rPr sz="1600" b="0" i="0">
                <a:solidFill>
                  <a:srgbClr val="5F675F"/>
                </a:solidFill>
                <a:latin typeface="Avenir Next"/>
              </a:rPr>
              <a:t>Information moves
up and down.</a:t>
            </a:r>
          </a:p>
        </p:txBody>
      </p:sp>
      <p:sp>
        <p:nvSpPr>
          <p:cNvPr id="11" name="TextBox 10"/>
          <p:cNvSpPr txBox="1"/>
          <p:nvPr/>
        </p:nvSpPr>
        <p:spPr>
          <a:xfrm>
            <a:off x="7726679" y="1773936"/>
            <a:ext cx="1828800" cy="256032"/>
          </a:xfrm>
          <a:prstGeom prst="rect">
            <a:avLst/>
          </a:prstGeom>
          <a:noFill/>
        </p:spPr>
        <p:txBody>
          <a:bodyPr wrap="square" lIns="27432" rIns="27432" tIns="27432" bIns="27432" anchor="t">
            <a:spAutoFit/>
          </a:bodyPr>
          <a:lstStyle/>
          <a:p>
            <a:pPr algn="l"/>
            <a:r>
              <a:rPr sz="1200" b="1" i="0">
                <a:solidFill>
                  <a:srgbClr val="173F2F"/>
                </a:solidFill>
                <a:latin typeface="Avenir Next"/>
              </a:rPr>
              <a:t>CIRCLE</a:t>
            </a:r>
          </a:p>
        </p:txBody>
      </p:sp>
      <p:sp>
        <p:nvSpPr>
          <p:cNvPr id="12" name="Oval 11"/>
          <p:cNvSpPr/>
          <p:nvPr/>
        </p:nvSpPr>
        <p:spPr>
          <a:xfrm>
            <a:off x="7315200" y="2029968"/>
            <a:ext cx="2971800" cy="2971800"/>
          </a:xfrm>
          <a:prstGeom prst="ellipse">
            <a:avLst/>
          </a:prstGeom>
          <a:solidFill>
            <a:srgbClr val="F4EDDF"/>
          </a:solidFill>
          <a:ln w="2540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8257031" y="2971800"/>
            <a:ext cx="1078992" cy="1078992"/>
          </a:xfrm>
          <a:prstGeom prst="ellipse">
            <a:avLst/>
          </a:prstGeom>
          <a:solidFill>
            <a:srgbClr val="C9F25B"/>
          </a:solidFill>
          <a:ln>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57031" y="3300984"/>
            <a:ext cx="1078992" cy="228600"/>
          </a:xfrm>
          <a:prstGeom prst="rect">
            <a:avLst/>
          </a:prstGeom>
          <a:noFill/>
        </p:spPr>
        <p:txBody>
          <a:bodyPr wrap="square" lIns="27432" rIns="27432" tIns="27432" bIns="27432" anchor="t">
            <a:spAutoFit/>
          </a:bodyPr>
          <a:lstStyle/>
          <a:p>
            <a:pPr algn="ctr"/>
            <a:r>
              <a:rPr sz="1200" b="1" i="0">
                <a:solidFill>
                  <a:srgbClr val="0D2B20"/>
                </a:solidFill>
                <a:latin typeface="Avenir Next"/>
              </a:rPr>
              <a:t>BRAIN</a:t>
            </a:r>
          </a:p>
        </p:txBody>
      </p:sp>
      <p:sp>
        <p:nvSpPr>
          <p:cNvPr id="15" name="Oval 14"/>
          <p:cNvSpPr/>
          <p:nvPr/>
        </p:nvSpPr>
        <p:spPr>
          <a:xfrm>
            <a:off x="7635240" y="2359152"/>
            <a:ext cx="365760" cy="365760"/>
          </a:xfrm>
          <a:prstGeom prst="ellipse">
            <a:avLst/>
          </a:prstGeom>
          <a:solidFill>
            <a:srgbClr val="E9A62A"/>
          </a:solidFill>
          <a:ln>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635240" y="2423160"/>
            <a:ext cx="365760"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H</a:t>
            </a:r>
          </a:p>
        </p:txBody>
      </p:sp>
      <p:sp>
        <p:nvSpPr>
          <p:cNvPr id="17" name="Oval 16"/>
          <p:cNvSpPr/>
          <p:nvPr/>
        </p:nvSpPr>
        <p:spPr>
          <a:xfrm>
            <a:off x="9555480" y="2532888"/>
            <a:ext cx="365760" cy="365760"/>
          </a:xfrm>
          <a:prstGeom prst="ellipse">
            <a:avLst/>
          </a:prstGeom>
          <a:solidFill>
            <a:srgbClr val="BCA9ED"/>
          </a:solidFill>
          <a:ln>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555480" y="2596896"/>
            <a:ext cx="365760"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H</a:t>
            </a:r>
          </a:p>
        </p:txBody>
      </p:sp>
      <p:sp>
        <p:nvSpPr>
          <p:cNvPr id="19" name="Oval 18"/>
          <p:cNvSpPr/>
          <p:nvPr/>
        </p:nvSpPr>
        <p:spPr>
          <a:xfrm>
            <a:off x="9674352" y="4041648"/>
            <a:ext cx="365760" cy="365760"/>
          </a:xfrm>
          <a:prstGeom prst="ellipse">
            <a:avLst/>
          </a:prstGeom>
          <a:solidFill>
            <a:srgbClr val="9A4632"/>
          </a:solidFill>
          <a:ln>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674352" y="4105656"/>
            <a:ext cx="365760"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H</a:t>
            </a:r>
          </a:p>
        </p:txBody>
      </p:sp>
      <p:sp>
        <p:nvSpPr>
          <p:cNvPr id="21" name="Oval 20"/>
          <p:cNvSpPr/>
          <p:nvPr/>
        </p:nvSpPr>
        <p:spPr>
          <a:xfrm>
            <a:off x="7699248" y="4297680"/>
            <a:ext cx="365760" cy="365760"/>
          </a:xfrm>
          <a:prstGeom prst="ellipse">
            <a:avLst/>
          </a:prstGeom>
          <a:solidFill>
            <a:srgbClr val="173F2F"/>
          </a:solidFill>
          <a:ln>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99248" y="4361688"/>
            <a:ext cx="365760"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H</a:t>
            </a:r>
          </a:p>
        </p:txBody>
      </p:sp>
      <p:sp>
        <p:nvSpPr>
          <p:cNvPr id="23" name="TextBox 22"/>
          <p:cNvSpPr txBox="1"/>
          <p:nvPr/>
        </p:nvSpPr>
        <p:spPr>
          <a:xfrm>
            <a:off x="7040880" y="4892040"/>
            <a:ext cx="3566160" cy="594360"/>
          </a:xfrm>
          <a:prstGeom prst="rect">
            <a:avLst/>
          </a:prstGeom>
          <a:noFill/>
        </p:spPr>
        <p:txBody>
          <a:bodyPr wrap="square" lIns="27432" rIns="27432" tIns="27432" bIns="27432" anchor="t">
            <a:spAutoFit/>
          </a:bodyPr>
          <a:lstStyle/>
          <a:p>
            <a:pPr algn="ctr"/>
            <a:r>
              <a:rPr sz="1600" b="0" i="0">
                <a:solidFill>
                  <a:srgbClr val="5F675F"/>
                </a:solidFill>
                <a:latin typeface="Avenir Next"/>
              </a:rPr>
              <a:t>People direct from
the edge.</a:t>
            </a:r>
          </a:p>
        </p:txBody>
      </p:sp>
      <p:sp>
        <p:nvSpPr>
          <p:cNvPr id="24" name="Rounded Rectangle 23"/>
          <p:cNvSpPr/>
          <p:nvPr/>
        </p:nvSpPr>
        <p:spPr>
          <a:xfrm>
            <a:off x="4425696" y="5349240"/>
            <a:ext cx="3383280" cy="475488"/>
          </a:xfrm>
          <a:prstGeom prst="roundRect">
            <a:avLst/>
          </a:prstGeom>
          <a:solidFill>
            <a:srgbClr val="F4EDDF"/>
          </a:solidFill>
          <a:ln w="1905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425696" y="5495544"/>
            <a:ext cx="3383280" cy="201168"/>
          </a:xfrm>
          <a:prstGeom prst="rect">
            <a:avLst/>
          </a:prstGeom>
          <a:noFill/>
        </p:spPr>
        <p:txBody>
          <a:bodyPr wrap="square" lIns="27432" rIns="27432" tIns="27432" bIns="27432" anchor="t">
            <a:spAutoFit/>
          </a:bodyPr>
          <a:lstStyle/>
          <a:p>
            <a:pPr algn="ctr"/>
            <a:r>
              <a:rPr sz="1000" b="1" i="0">
                <a:solidFill>
                  <a:srgbClr val="9A4632"/>
                </a:solidFill>
                <a:latin typeface="Avenir Next"/>
              </a:rPr>
              <a:t>A THESIS — NOT A LAW</a:t>
            </a:r>
          </a:p>
        </p:txBody>
      </p:sp>
      <p:cxnSp>
        <p:nvCxnSpPr>
          <p:cNvPr id="26" name="Connector 25"/>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28" name="TextBox 27"/>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Dorsey organizational-circle model [4][5][6]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73F2F"/>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C9F25B"/>
                </a:solidFill>
                <a:latin typeface="Avenir Next"/>
              </a:rPr>
              <a:t>WHAT CHANGES</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FFFAF0"/>
                </a:solidFill>
                <a:latin typeface="Georgia"/>
              </a:rPr>
              <a:t>Products become capabilities. Meetings become experiments.</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C9F25B"/>
                </a:solidFill>
                <a:latin typeface="Avenir Next"/>
              </a:rPr>
              <a:t>08</a:t>
            </a:r>
          </a:p>
        </p:txBody>
      </p:sp>
      <p:sp>
        <p:nvSpPr>
          <p:cNvPr id="5" name="Rounded Rectangle 4"/>
          <p:cNvSpPr/>
          <p:nvPr/>
        </p:nvSpPr>
        <p:spPr>
          <a:xfrm>
            <a:off x="749808" y="1993392"/>
            <a:ext cx="4754880" cy="530352"/>
          </a:xfrm>
          <a:prstGeom prst="roundRect">
            <a:avLst/>
          </a:prstGeom>
          <a:solidFill>
            <a:srgbClr val="0D2B20"/>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87552" y="2130552"/>
            <a:ext cx="1600200" cy="228600"/>
          </a:xfrm>
          <a:prstGeom prst="rect">
            <a:avLst/>
          </a:prstGeom>
          <a:noFill/>
        </p:spPr>
        <p:txBody>
          <a:bodyPr wrap="square" lIns="27432" rIns="27432" tIns="27432" bIns="27432" anchor="t">
            <a:spAutoFit/>
          </a:bodyPr>
          <a:lstStyle/>
          <a:p>
            <a:pPr algn="l"/>
            <a:r>
              <a:rPr sz="1300" b="0" i="0">
                <a:solidFill>
                  <a:srgbClr val="F4EDDF"/>
                </a:solidFill>
                <a:latin typeface="Avenir Next"/>
              </a:rPr>
              <a:t>Email app</a:t>
            </a:r>
          </a:p>
        </p:txBody>
      </p:sp>
      <p:sp>
        <p:nvSpPr>
          <p:cNvPr id="7" name="TextBox 6"/>
          <p:cNvSpPr txBox="1"/>
          <p:nvPr/>
        </p:nvSpPr>
        <p:spPr>
          <a:xfrm>
            <a:off x="2633472" y="2103120"/>
            <a:ext cx="411480" cy="256032"/>
          </a:xfrm>
          <a:prstGeom prst="rect">
            <a:avLst/>
          </a:prstGeom>
          <a:noFill/>
        </p:spPr>
        <p:txBody>
          <a:bodyPr wrap="square" lIns="27432" rIns="27432" tIns="27432" bIns="27432" anchor="t">
            <a:spAutoFit/>
          </a:bodyPr>
          <a:lstStyle/>
          <a:p>
            <a:pPr algn="ctr"/>
            <a:r>
              <a:rPr sz="1800" b="1" i="0">
                <a:solidFill>
                  <a:srgbClr val="C9F25B"/>
                </a:solidFill>
                <a:latin typeface="Avenir Next"/>
              </a:rPr>
              <a:t>→</a:t>
            </a:r>
          </a:p>
        </p:txBody>
      </p:sp>
      <p:sp>
        <p:nvSpPr>
          <p:cNvPr id="8" name="TextBox 7"/>
          <p:cNvSpPr txBox="1"/>
          <p:nvPr/>
        </p:nvSpPr>
        <p:spPr>
          <a:xfrm>
            <a:off x="3200400" y="2121408"/>
            <a:ext cx="1920240" cy="246888"/>
          </a:xfrm>
          <a:prstGeom prst="rect">
            <a:avLst/>
          </a:prstGeom>
          <a:noFill/>
        </p:spPr>
        <p:txBody>
          <a:bodyPr wrap="square" lIns="27432" rIns="27432" tIns="27432" bIns="27432" anchor="t">
            <a:spAutoFit/>
          </a:bodyPr>
          <a:lstStyle/>
          <a:p>
            <a:pPr algn="l"/>
            <a:r>
              <a:rPr sz="1400" b="1" i="0">
                <a:solidFill>
                  <a:srgbClr val="FFFAF0"/>
                </a:solidFill>
                <a:latin typeface="Avenir Next"/>
              </a:rPr>
              <a:t>Communicate</a:t>
            </a:r>
          </a:p>
        </p:txBody>
      </p:sp>
      <p:sp>
        <p:nvSpPr>
          <p:cNvPr id="9" name="Rounded Rectangle 8"/>
          <p:cNvSpPr/>
          <p:nvPr/>
        </p:nvSpPr>
        <p:spPr>
          <a:xfrm>
            <a:off x="749808" y="2724912"/>
            <a:ext cx="4754880" cy="530352"/>
          </a:xfrm>
          <a:prstGeom prst="roundRect">
            <a:avLst/>
          </a:prstGeom>
          <a:solidFill>
            <a:srgbClr val="0D2B20"/>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87552" y="2862072"/>
            <a:ext cx="1600200" cy="228600"/>
          </a:xfrm>
          <a:prstGeom prst="rect">
            <a:avLst/>
          </a:prstGeom>
          <a:noFill/>
        </p:spPr>
        <p:txBody>
          <a:bodyPr wrap="square" lIns="27432" rIns="27432" tIns="27432" bIns="27432" anchor="t">
            <a:spAutoFit/>
          </a:bodyPr>
          <a:lstStyle/>
          <a:p>
            <a:pPr algn="l"/>
            <a:r>
              <a:rPr sz="1300" b="0" i="0">
                <a:solidFill>
                  <a:srgbClr val="F4EDDF"/>
                </a:solidFill>
                <a:latin typeface="Avenir Next"/>
              </a:rPr>
              <a:t>Dashboard</a:t>
            </a:r>
          </a:p>
        </p:txBody>
      </p:sp>
      <p:sp>
        <p:nvSpPr>
          <p:cNvPr id="11" name="TextBox 10"/>
          <p:cNvSpPr txBox="1"/>
          <p:nvPr/>
        </p:nvSpPr>
        <p:spPr>
          <a:xfrm>
            <a:off x="2633472" y="2834640"/>
            <a:ext cx="411480" cy="256032"/>
          </a:xfrm>
          <a:prstGeom prst="rect">
            <a:avLst/>
          </a:prstGeom>
          <a:noFill/>
        </p:spPr>
        <p:txBody>
          <a:bodyPr wrap="square" lIns="27432" rIns="27432" tIns="27432" bIns="27432" anchor="t">
            <a:spAutoFit/>
          </a:bodyPr>
          <a:lstStyle/>
          <a:p>
            <a:pPr algn="ctr"/>
            <a:r>
              <a:rPr sz="1800" b="1" i="0">
                <a:solidFill>
                  <a:srgbClr val="C9F25B"/>
                </a:solidFill>
                <a:latin typeface="Avenir Next"/>
              </a:rPr>
              <a:t>→</a:t>
            </a:r>
          </a:p>
        </p:txBody>
      </p:sp>
      <p:sp>
        <p:nvSpPr>
          <p:cNvPr id="12" name="TextBox 11"/>
          <p:cNvSpPr txBox="1"/>
          <p:nvPr/>
        </p:nvSpPr>
        <p:spPr>
          <a:xfrm>
            <a:off x="3200400" y="2852928"/>
            <a:ext cx="1920240" cy="246888"/>
          </a:xfrm>
          <a:prstGeom prst="rect">
            <a:avLst/>
          </a:prstGeom>
          <a:noFill/>
        </p:spPr>
        <p:txBody>
          <a:bodyPr wrap="square" lIns="27432" rIns="27432" tIns="27432" bIns="27432" anchor="t">
            <a:spAutoFit/>
          </a:bodyPr>
          <a:lstStyle/>
          <a:p>
            <a:pPr algn="l"/>
            <a:r>
              <a:rPr sz="1400" b="1" i="0">
                <a:solidFill>
                  <a:srgbClr val="FFFAF0"/>
                </a:solidFill>
                <a:latin typeface="Avenir Next"/>
              </a:rPr>
              <a:t>Understand state</a:t>
            </a:r>
          </a:p>
        </p:txBody>
      </p:sp>
      <p:sp>
        <p:nvSpPr>
          <p:cNvPr id="13" name="Rounded Rectangle 12"/>
          <p:cNvSpPr/>
          <p:nvPr/>
        </p:nvSpPr>
        <p:spPr>
          <a:xfrm>
            <a:off x="749808" y="3456432"/>
            <a:ext cx="4754880" cy="530352"/>
          </a:xfrm>
          <a:prstGeom prst="roundRect">
            <a:avLst/>
          </a:prstGeom>
          <a:solidFill>
            <a:srgbClr val="0D2B20"/>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87552" y="3593592"/>
            <a:ext cx="1600200" cy="228600"/>
          </a:xfrm>
          <a:prstGeom prst="rect">
            <a:avLst/>
          </a:prstGeom>
          <a:noFill/>
        </p:spPr>
        <p:txBody>
          <a:bodyPr wrap="square" lIns="27432" rIns="27432" tIns="27432" bIns="27432" anchor="t">
            <a:spAutoFit/>
          </a:bodyPr>
          <a:lstStyle/>
          <a:p>
            <a:pPr algn="l"/>
            <a:r>
              <a:rPr sz="1300" b="0" i="0">
                <a:solidFill>
                  <a:srgbClr val="F4EDDF"/>
                </a:solidFill>
                <a:latin typeface="Avenir Next"/>
              </a:rPr>
              <a:t>Editor</a:t>
            </a:r>
          </a:p>
        </p:txBody>
      </p:sp>
      <p:sp>
        <p:nvSpPr>
          <p:cNvPr id="15" name="TextBox 14"/>
          <p:cNvSpPr txBox="1"/>
          <p:nvPr/>
        </p:nvSpPr>
        <p:spPr>
          <a:xfrm>
            <a:off x="2633472" y="3566160"/>
            <a:ext cx="411480" cy="256032"/>
          </a:xfrm>
          <a:prstGeom prst="rect">
            <a:avLst/>
          </a:prstGeom>
          <a:noFill/>
        </p:spPr>
        <p:txBody>
          <a:bodyPr wrap="square" lIns="27432" rIns="27432" tIns="27432" bIns="27432" anchor="t">
            <a:spAutoFit/>
          </a:bodyPr>
          <a:lstStyle/>
          <a:p>
            <a:pPr algn="ctr"/>
            <a:r>
              <a:rPr sz="1800" b="1" i="0">
                <a:solidFill>
                  <a:srgbClr val="C9F25B"/>
                </a:solidFill>
                <a:latin typeface="Avenir Next"/>
              </a:rPr>
              <a:t>→</a:t>
            </a:r>
          </a:p>
        </p:txBody>
      </p:sp>
      <p:sp>
        <p:nvSpPr>
          <p:cNvPr id="16" name="TextBox 15"/>
          <p:cNvSpPr txBox="1"/>
          <p:nvPr/>
        </p:nvSpPr>
        <p:spPr>
          <a:xfrm>
            <a:off x="3200400" y="3584448"/>
            <a:ext cx="1920240" cy="246888"/>
          </a:xfrm>
          <a:prstGeom prst="rect">
            <a:avLst/>
          </a:prstGeom>
          <a:noFill/>
        </p:spPr>
        <p:txBody>
          <a:bodyPr wrap="square" lIns="27432" rIns="27432" tIns="27432" bIns="27432" anchor="t">
            <a:spAutoFit/>
          </a:bodyPr>
          <a:lstStyle/>
          <a:p>
            <a:pPr algn="l"/>
            <a:r>
              <a:rPr sz="1400" b="1" i="0">
                <a:solidFill>
                  <a:srgbClr val="FFFAF0"/>
                </a:solidFill>
                <a:latin typeface="Avenir Next"/>
              </a:rPr>
              <a:t>Create + revise</a:t>
            </a:r>
          </a:p>
        </p:txBody>
      </p:sp>
      <p:sp>
        <p:nvSpPr>
          <p:cNvPr id="17" name="TextBox 16"/>
          <p:cNvSpPr txBox="1"/>
          <p:nvPr/>
        </p:nvSpPr>
        <p:spPr>
          <a:xfrm>
            <a:off x="914400" y="4434840"/>
            <a:ext cx="4297680" cy="256032"/>
          </a:xfrm>
          <a:prstGeom prst="rect">
            <a:avLst/>
          </a:prstGeom>
          <a:noFill/>
        </p:spPr>
        <p:txBody>
          <a:bodyPr wrap="square" lIns="27432" rIns="27432" tIns="27432" bIns="27432" anchor="t">
            <a:spAutoFit/>
          </a:bodyPr>
          <a:lstStyle/>
          <a:p>
            <a:pPr algn="ctr"/>
            <a:r>
              <a:rPr sz="1100" b="1" i="0">
                <a:solidFill>
                  <a:srgbClr val="C9F25B"/>
                </a:solidFill>
                <a:latin typeface="Avenir Next"/>
              </a:rPr>
              <a:t>CAPABILITIES</a:t>
            </a:r>
          </a:p>
        </p:txBody>
      </p:sp>
      <p:sp>
        <p:nvSpPr>
          <p:cNvPr id="18" name="TextBox 17"/>
          <p:cNvSpPr txBox="1"/>
          <p:nvPr/>
        </p:nvSpPr>
        <p:spPr>
          <a:xfrm>
            <a:off x="6144768" y="2139696"/>
            <a:ext cx="1965960" cy="228600"/>
          </a:xfrm>
          <a:prstGeom prst="rect">
            <a:avLst/>
          </a:prstGeom>
          <a:noFill/>
        </p:spPr>
        <p:txBody>
          <a:bodyPr wrap="square" lIns="27432" rIns="27432" tIns="27432" bIns="27432" anchor="t">
            <a:spAutoFit/>
          </a:bodyPr>
          <a:lstStyle/>
          <a:p>
            <a:pPr algn="l"/>
            <a:r>
              <a:rPr sz="1200" b="1" i="0">
                <a:solidFill>
                  <a:srgbClr val="F4EDDF"/>
                </a:solidFill>
                <a:latin typeface="Avenir Next"/>
              </a:rPr>
              <a:t>STATUS DECKS</a:t>
            </a:r>
          </a:p>
        </p:txBody>
      </p:sp>
      <p:sp>
        <p:nvSpPr>
          <p:cNvPr id="19" name="TextBox 18"/>
          <p:cNvSpPr txBox="1"/>
          <p:nvPr/>
        </p:nvSpPr>
        <p:spPr>
          <a:xfrm>
            <a:off x="8092440" y="2103120"/>
            <a:ext cx="411480" cy="256032"/>
          </a:xfrm>
          <a:prstGeom prst="rect">
            <a:avLst/>
          </a:prstGeom>
          <a:noFill/>
        </p:spPr>
        <p:txBody>
          <a:bodyPr wrap="square" lIns="27432" rIns="27432" tIns="27432" bIns="27432" anchor="t">
            <a:spAutoFit/>
          </a:bodyPr>
          <a:lstStyle/>
          <a:p>
            <a:pPr algn="ctr"/>
            <a:r>
              <a:rPr sz="1800" b="1" i="0">
                <a:solidFill>
                  <a:srgbClr val="C9F25B"/>
                </a:solidFill>
                <a:latin typeface="Avenir Next"/>
              </a:rPr>
              <a:t>→</a:t>
            </a:r>
          </a:p>
        </p:txBody>
      </p:sp>
      <p:sp>
        <p:nvSpPr>
          <p:cNvPr id="20" name="Rounded Rectangle 19"/>
          <p:cNvSpPr/>
          <p:nvPr/>
        </p:nvSpPr>
        <p:spPr>
          <a:xfrm>
            <a:off x="8613648" y="1993392"/>
            <a:ext cx="2724912" cy="530352"/>
          </a:xfrm>
          <a:prstGeom prst="roundRect">
            <a:avLst/>
          </a:prstGeom>
          <a:solidFill>
            <a:srgbClr val="BCA9ED"/>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13648" y="2139696"/>
            <a:ext cx="2724912" cy="228600"/>
          </a:xfrm>
          <a:prstGeom prst="rect">
            <a:avLst/>
          </a:prstGeom>
          <a:noFill/>
        </p:spPr>
        <p:txBody>
          <a:bodyPr wrap="square" lIns="27432" rIns="27432" tIns="27432" bIns="27432" anchor="t">
            <a:spAutoFit/>
          </a:bodyPr>
          <a:lstStyle/>
          <a:p>
            <a:pPr algn="ctr"/>
            <a:r>
              <a:rPr sz="1200" b="1" i="0">
                <a:solidFill>
                  <a:srgbClr val="0D2B20"/>
                </a:solidFill>
                <a:latin typeface="Avenir Next"/>
              </a:rPr>
              <a:t>PROTOTYPES</a:t>
            </a:r>
          </a:p>
        </p:txBody>
      </p:sp>
      <p:sp>
        <p:nvSpPr>
          <p:cNvPr id="22" name="TextBox 21"/>
          <p:cNvSpPr txBox="1"/>
          <p:nvPr/>
        </p:nvSpPr>
        <p:spPr>
          <a:xfrm>
            <a:off x="6144768" y="2871216"/>
            <a:ext cx="1965960" cy="228600"/>
          </a:xfrm>
          <a:prstGeom prst="rect">
            <a:avLst/>
          </a:prstGeom>
          <a:noFill/>
        </p:spPr>
        <p:txBody>
          <a:bodyPr wrap="square" lIns="27432" rIns="27432" tIns="27432" bIns="27432" anchor="t">
            <a:spAutoFit/>
          </a:bodyPr>
          <a:lstStyle/>
          <a:p>
            <a:pPr algn="l"/>
            <a:r>
              <a:rPr sz="1200" b="1" i="0">
                <a:solidFill>
                  <a:srgbClr val="F4EDDF"/>
                </a:solidFill>
                <a:latin typeface="Avenir Next"/>
              </a:rPr>
              <a:t>LARGE MEETINGS</a:t>
            </a:r>
          </a:p>
        </p:txBody>
      </p:sp>
      <p:sp>
        <p:nvSpPr>
          <p:cNvPr id="23" name="TextBox 22"/>
          <p:cNvSpPr txBox="1"/>
          <p:nvPr/>
        </p:nvSpPr>
        <p:spPr>
          <a:xfrm>
            <a:off x="8092440" y="2834640"/>
            <a:ext cx="411480" cy="256032"/>
          </a:xfrm>
          <a:prstGeom prst="rect">
            <a:avLst/>
          </a:prstGeom>
          <a:noFill/>
        </p:spPr>
        <p:txBody>
          <a:bodyPr wrap="square" lIns="27432" rIns="27432" tIns="27432" bIns="27432" anchor="t">
            <a:spAutoFit/>
          </a:bodyPr>
          <a:lstStyle/>
          <a:p>
            <a:pPr algn="ctr"/>
            <a:r>
              <a:rPr sz="1800" b="1" i="0">
                <a:solidFill>
                  <a:srgbClr val="C9F25B"/>
                </a:solidFill>
                <a:latin typeface="Avenir Next"/>
              </a:rPr>
              <a:t>→</a:t>
            </a:r>
          </a:p>
        </p:txBody>
      </p:sp>
      <p:sp>
        <p:nvSpPr>
          <p:cNvPr id="24" name="Rounded Rectangle 23"/>
          <p:cNvSpPr/>
          <p:nvPr/>
        </p:nvSpPr>
        <p:spPr>
          <a:xfrm>
            <a:off x="8613648" y="2724912"/>
            <a:ext cx="2724912" cy="530352"/>
          </a:xfrm>
          <a:prstGeom prst="roundRect">
            <a:avLst/>
          </a:prstGeom>
          <a:solidFill>
            <a:srgbClr val="BCA9ED"/>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13648" y="2871216"/>
            <a:ext cx="2724912" cy="228600"/>
          </a:xfrm>
          <a:prstGeom prst="rect">
            <a:avLst/>
          </a:prstGeom>
          <a:noFill/>
        </p:spPr>
        <p:txBody>
          <a:bodyPr wrap="square" lIns="27432" rIns="27432" tIns="27432" bIns="27432" anchor="t">
            <a:spAutoFit/>
          </a:bodyPr>
          <a:lstStyle/>
          <a:p>
            <a:pPr algn="ctr"/>
            <a:r>
              <a:rPr sz="1200" b="1" i="0">
                <a:solidFill>
                  <a:srgbClr val="0D2B20"/>
                </a:solidFill>
                <a:latin typeface="Avenir Next"/>
              </a:rPr>
              <a:t>SIMULATIONS</a:t>
            </a:r>
          </a:p>
        </p:txBody>
      </p:sp>
      <p:sp>
        <p:nvSpPr>
          <p:cNvPr id="26" name="TextBox 25"/>
          <p:cNvSpPr txBox="1"/>
          <p:nvPr/>
        </p:nvSpPr>
        <p:spPr>
          <a:xfrm>
            <a:off x="6144768" y="3602736"/>
            <a:ext cx="1965960" cy="228600"/>
          </a:xfrm>
          <a:prstGeom prst="rect">
            <a:avLst/>
          </a:prstGeom>
          <a:noFill/>
        </p:spPr>
        <p:txBody>
          <a:bodyPr wrap="square" lIns="27432" rIns="27432" tIns="27432" bIns="27432" anchor="t">
            <a:spAutoFit/>
          </a:bodyPr>
          <a:lstStyle/>
          <a:p>
            <a:pPr algn="l"/>
            <a:r>
              <a:rPr sz="1200" b="1" i="0">
                <a:solidFill>
                  <a:srgbClr val="F4EDDF"/>
                </a:solidFill>
                <a:latin typeface="Avenir Next"/>
              </a:rPr>
              <a:t>ANNUAL PLANS</a:t>
            </a:r>
          </a:p>
        </p:txBody>
      </p:sp>
      <p:sp>
        <p:nvSpPr>
          <p:cNvPr id="27" name="TextBox 26"/>
          <p:cNvSpPr txBox="1"/>
          <p:nvPr/>
        </p:nvSpPr>
        <p:spPr>
          <a:xfrm>
            <a:off x="8092440" y="3566160"/>
            <a:ext cx="411480" cy="256032"/>
          </a:xfrm>
          <a:prstGeom prst="rect">
            <a:avLst/>
          </a:prstGeom>
          <a:noFill/>
        </p:spPr>
        <p:txBody>
          <a:bodyPr wrap="square" lIns="27432" rIns="27432" tIns="27432" bIns="27432" anchor="t">
            <a:spAutoFit/>
          </a:bodyPr>
          <a:lstStyle/>
          <a:p>
            <a:pPr algn="ctr"/>
            <a:r>
              <a:rPr sz="1800" b="1" i="0">
                <a:solidFill>
                  <a:srgbClr val="C9F25B"/>
                </a:solidFill>
                <a:latin typeface="Avenir Next"/>
              </a:rPr>
              <a:t>→</a:t>
            </a:r>
          </a:p>
        </p:txBody>
      </p:sp>
      <p:sp>
        <p:nvSpPr>
          <p:cNvPr id="28" name="Rounded Rectangle 27"/>
          <p:cNvSpPr/>
          <p:nvPr/>
        </p:nvSpPr>
        <p:spPr>
          <a:xfrm>
            <a:off x="8613648" y="3456432"/>
            <a:ext cx="2724912" cy="530352"/>
          </a:xfrm>
          <a:prstGeom prst="roundRect">
            <a:avLst/>
          </a:prstGeom>
          <a:solidFill>
            <a:srgbClr val="BCA9ED"/>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613648" y="3602736"/>
            <a:ext cx="2724912" cy="228600"/>
          </a:xfrm>
          <a:prstGeom prst="rect">
            <a:avLst/>
          </a:prstGeom>
          <a:noFill/>
        </p:spPr>
        <p:txBody>
          <a:bodyPr wrap="square" lIns="27432" rIns="27432" tIns="27432" bIns="27432" anchor="t">
            <a:spAutoFit/>
          </a:bodyPr>
          <a:lstStyle/>
          <a:p>
            <a:pPr algn="ctr"/>
            <a:r>
              <a:rPr sz="1200" b="1" i="0">
                <a:solidFill>
                  <a:srgbClr val="0D2B20"/>
                </a:solidFill>
                <a:latin typeface="Avenir Next"/>
              </a:rPr>
              <a:t>DECISION LOOPS</a:t>
            </a:r>
          </a:p>
        </p:txBody>
      </p:sp>
      <p:sp>
        <p:nvSpPr>
          <p:cNvPr id="30" name="TextBox 29"/>
          <p:cNvSpPr txBox="1"/>
          <p:nvPr/>
        </p:nvSpPr>
        <p:spPr>
          <a:xfrm>
            <a:off x="6492240" y="4434840"/>
            <a:ext cx="4297680" cy="256032"/>
          </a:xfrm>
          <a:prstGeom prst="rect">
            <a:avLst/>
          </a:prstGeom>
          <a:noFill/>
        </p:spPr>
        <p:txBody>
          <a:bodyPr wrap="square" lIns="27432" rIns="27432" tIns="27432" bIns="27432" anchor="t">
            <a:spAutoFit/>
          </a:bodyPr>
          <a:lstStyle/>
          <a:p>
            <a:pPr algn="ctr"/>
            <a:r>
              <a:rPr sz="1100" b="1" i="0">
                <a:solidFill>
                  <a:srgbClr val="C9F25B"/>
                </a:solidFill>
                <a:latin typeface="Avenir Next"/>
              </a:rPr>
              <a:t>OPERATING RHYTHM</a:t>
            </a:r>
          </a:p>
        </p:txBody>
      </p:sp>
      <p:sp>
        <p:nvSpPr>
          <p:cNvPr id="31" name="TextBox 30"/>
          <p:cNvSpPr txBox="1"/>
          <p:nvPr/>
        </p:nvSpPr>
        <p:spPr>
          <a:xfrm>
            <a:off x="1097280" y="5504688"/>
            <a:ext cx="9966960" cy="457200"/>
          </a:xfrm>
          <a:prstGeom prst="rect">
            <a:avLst/>
          </a:prstGeom>
          <a:noFill/>
        </p:spPr>
        <p:txBody>
          <a:bodyPr wrap="square" lIns="27432" rIns="27432" tIns="27432" bIns="27432" anchor="t">
            <a:spAutoFit/>
          </a:bodyPr>
          <a:lstStyle/>
          <a:p>
            <a:pPr algn="ctr"/>
            <a:r>
              <a:rPr sz="1500" b="0" i="0">
                <a:solidFill>
                  <a:srgbClr val="FFFAF0"/>
                </a:solidFill>
                <a:latin typeface="Avenir Next"/>
              </a:rPr>
              <a:t>Stable interfaces still matter where safety, repetition, or regulation demands them.</a:t>
            </a:r>
          </a:p>
        </p:txBody>
      </p:sp>
      <p:cxnSp>
        <p:nvCxnSpPr>
          <p:cNvPr id="32" name="Connector 31"/>
          <p:cNvCxnSpPr/>
          <p:nvPr/>
        </p:nvCxnSpPr>
        <p:spPr>
          <a:xfrm>
            <a:off x="658368" y="6473952"/>
            <a:ext cx="10881360" cy="0"/>
          </a:xfrm>
          <a:prstGeom prst="line">
            <a:avLst/>
          </a:prstGeom>
          <a:ln w="8890">
            <a:solidFill>
              <a:srgbClr val="C9F25B"/>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F4EDDF"/>
                </a:solidFill>
                <a:latin typeface="Avenir Next"/>
              </a:rPr>
              <a:t>TRAILS TECH · ANMORE, BC</a:t>
            </a:r>
          </a:p>
        </p:txBody>
      </p:sp>
      <p:sp>
        <p:nvSpPr>
          <p:cNvPr id="34" name="TextBox 33"/>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F4EDDF"/>
                </a:solidFill>
                <a:latin typeface="Avenir Next"/>
              </a:rPr>
              <a:t>Capabilities + thin interfaces + prototype-led work [5][6]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DDF"/>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A REAL WORKFLOW</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The newsletter becomes a company-brain loop.</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09</a:t>
            </a:r>
          </a:p>
        </p:txBody>
      </p:sp>
      <p:sp>
        <p:nvSpPr>
          <p:cNvPr id="5" name="Rounded Rectangle 4"/>
          <p:cNvSpPr/>
          <p:nvPr/>
        </p:nvSpPr>
        <p:spPr>
          <a:xfrm>
            <a:off x="502920" y="1965960"/>
            <a:ext cx="1627632" cy="2880360"/>
          </a:xfrm>
          <a:prstGeom prst="roundRect">
            <a:avLst/>
          </a:prstGeom>
          <a:solidFill>
            <a:srgbClr val="FFFAF0"/>
          </a:solidFill>
          <a:ln w="1905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49224" y="2194560"/>
            <a:ext cx="384048" cy="384048"/>
          </a:xfrm>
          <a:prstGeom prst="ellipse">
            <a:avLst/>
          </a:prstGeom>
          <a:solidFill>
            <a:srgbClr val="E9A62A"/>
          </a:solidFill>
          <a:ln>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9224" y="2258568"/>
            <a:ext cx="384048"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1</a:t>
            </a:r>
          </a:p>
        </p:txBody>
      </p:sp>
      <p:sp>
        <p:nvSpPr>
          <p:cNvPr id="8" name="TextBox 7"/>
          <p:cNvSpPr txBox="1"/>
          <p:nvPr/>
        </p:nvSpPr>
        <p:spPr>
          <a:xfrm>
            <a:off x="649224" y="2834640"/>
            <a:ext cx="1325880" cy="292608"/>
          </a:xfrm>
          <a:prstGeom prst="rect">
            <a:avLst/>
          </a:prstGeom>
          <a:noFill/>
        </p:spPr>
        <p:txBody>
          <a:bodyPr wrap="square" lIns="27432" rIns="27432" tIns="27432" bIns="27432" anchor="t">
            <a:spAutoFit/>
          </a:bodyPr>
          <a:lstStyle/>
          <a:p>
            <a:pPr algn="l"/>
            <a:r>
              <a:rPr sz="1200" b="1" i="0">
                <a:solidFill>
                  <a:srgbClr val="173F2F"/>
                </a:solidFill>
                <a:latin typeface="Avenir Next"/>
              </a:rPr>
              <a:t>COLLECT</a:t>
            </a:r>
          </a:p>
        </p:txBody>
      </p:sp>
      <p:sp>
        <p:nvSpPr>
          <p:cNvPr id="9" name="TextBox 8"/>
          <p:cNvSpPr txBox="1"/>
          <p:nvPr/>
        </p:nvSpPr>
        <p:spPr>
          <a:xfrm>
            <a:off x="649224" y="3401568"/>
            <a:ext cx="1325880" cy="777240"/>
          </a:xfrm>
          <a:prstGeom prst="rect">
            <a:avLst/>
          </a:prstGeom>
          <a:noFill/>
        </p:spPr>
        <p:txBody>
          <a:bodyPr wrap="square" lIns="27432" rIns="27432" tIns="27432" bIns="27432" anchor="t">
            <a:spAutoFit/>
          </a:bodyPr>
          <a:lstStyle/>
          <a:p>
            <a:pPr algn="l"/>
            <a:r>
              <a:rPr sz="1200" b="0" i="0">
                <a:solidFill>
                  <a:srgbClr val="5F675F"/>
                </a:solidFill>
                <a:latin typeface="Avenir Next"/>
              </a:rPr>
              <a:t>Links, emails, reports</a:t>
            </a:r>
          </a:p>
        </p:txBody>
      </p:sp>
      <p:sp>
        <p:nvSpPr>
          <p:cNvPr id="10" name="TextBox 9"/>
          <p:cNvSpPr txBox="1"/>
          <p:nvPr/>
        </p:nvSpPr>
        <p:spPr>
          <a:xfrm>
            <a:off x="2112264" y="3246120"/>
            <a:ext cx="320040" cy="320040"/>
          </a:xfrm>
          <a:prstGeom prst="rect">
            <a:avLst/>
          </a:prstGeom>
          <a:noFill/>
        </p:spPr>
        <p:txBody>
          <a:bodyPr wrap="square" lIns="27432" rIns="27432" tIns="27432" bIns="27432" anchor="t">
            <a:spAutoFit/>
          </a:bodyPr>
          <a:lstStyle/>
          <a:p>
            <a:pPr algn="ctr"/>
            <a:r>
              <a:rPr sz="1800" b="1" i="0">
                <a:solidFill>
                  <a:srgbClr val="173F2F"/>
                </a:solidFill>
                <a:latin typeface="Avenir Next"/>
              </a:rPr>
              <a:t>→</a:t>
            </a:r>
          </a:p>
        </p:txBody>
      </p:sp>
      <p:sp>
        <p:nvSpPr>
          <p:cNvPr id="11" name="Rounded Rectangle 10"/>
          <p:cNvSpPr/>
          <p:nvPr/>
        </p:nvSpPr>
        <p:spPr>
          <a:xfrm>
            <a:off x="2423160" y="1965960"/>
            <a:ext cx="1627632" cy="2880360"/>
          </a:xfrm>
          <a:prstGeom prst="roundRect">
            <a:avLst/>
          </a:prstGeom>
          <a:solidFill>
            <a:srgbClr val="FFFAF0"/>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569464" y="2194560"/>
            <a:ext cx="384048" cy="384048"/>
          </a:xfrm>
          <a:prstGeom prst="ellipse">
            <a:avLst/>
          </a:prstGeom>
          <a:solidFill>
            <a:srgbClr val="C9F25B"/>
          </a:solidFill>
          <a:ln>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569464" y="2258568"/>
            <a:ext cx="384048"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2</a:t>
            </a:r>
          </a:p>
        </p:txBody>
      </p:sp>
      <p:sp>
        <p:nvSpPr>
          <p:cNvPr id="14" name="TextBox 13"/>
          <p:cNvSpPr txBox="1"/>
          <p:nvPr/>
        </p:nvSpPr>
        <p:spPr>
          <a:xfrm>
            <a:off x="2569464" y="2834640"/>
            <a:ext cx="1325880" cy="292608"/>
          </a:xfrm>
          <a:prstGeom prst="rect">
            <a:avLst/>
          </a:prstGeom>
          <a:noFill/>
        </p:spPr>
        <p:txBody>
          <a:bodyPr wrap="square" lIns="27432" rIns="27432" tIns="27432" bIns="27432" anchor="t">
            <a:spAutoFit/>
          </a:bodyPr>
          <a:lstStyle/>
          <a:p>
            <a:pPr algn="l"/>
            <a:r>
              <a:rPr sz="1200" b="1" i="0">
                <a:solidFill>
                  <a:srgbClr val="173F2F"/>
                </a:solidFill>
                <a:latin typeface="Avenir Next"/>
              </a:rPr>
              <a:t>RECALL</a:t>
            </a:r>
          </a:p>
        </p:txBody>
      </p:sp>
      <p:sp>
        <p:nvSpPr>
          <p:cNvPr id="15" name="TextBox 14"/>
          <p:cNvSpPr txBox="1"/>
          <p:nvPr/>
        </p:nvSpPr>
        <p:spPr>
          <a:xfrm>
            <a:off x="2569464" y="3401568"/>
            <a:ext cx="1325880" cy="777240"/>
          </a:xfrm>
          <a:prstGeom prst="rect">
            <a:avLst/>
          </a:prstGeom>
          <a:noFill/>
        </p:spPr>
        <p:txBody>
          <a:bodyPr wrap="square" lIns="27432" rIns="27432" tIns="27432" bIns="27432" anchor="t">
            <a:spAutoFit/>
          </a:bodyPr>
          <a:lstStyle/>
          <a:p>
            <a:pPr algn="l"/>
            <a:r>
              <a:rPr sz="1200" b="0" i="0">
                <a:solidFill>
                  <a:srgbClr val="5F675F"/>
                </a:solidFill>
                <a:latin typeface="Avenir Next"/>
              </a:rPr>
              <a:t>Past framing + audience data</a:t>
            </a:r>
          </a:p>
        </p:txBody>
      </p:sp>
      <p:sp>
        <p:nvSpPr>
          <p:cNvPr id="16" name="TextBox 15"/>
          <p:cNvSpPr txBox="1"/>
          <p:nvPr/>
        </p:nvSpPr>
        <p:spPr>
          <a:xfrm>
            <a:off x="4032504" y="3246120"/>
            <a:ext cx="320040" cy="320040"/>
          </a:xfrm>
          <a:prstGeom prst="rect">
            <a:avLst/>
          </a:prstGeom>
          <a:noFill/>
        </p:spPr>
        <p:txBody>
          <a:bodyPr wrap="square" lIns="27432" rIns="27432" tIns="27432" bIns="27432" anchor="t">
            <a:spAutoFit/>
          </a:bodyPr>
          <a:lstStyle/>
          <a:p>
            <a:pPr algn="ctr"/>
            <a:r>
              <a:rPr sz="1800" b="1" i="0">
                <a:solidFill>
                  <a:srgbClr val="173F2F"/>
                </a:solidFill>
                <a:latin typeface="Avenir Next"/>
              </a:rPr>
              <a:t>→</a:t>
            </a:r>
          </a:p>
        </p:txBody>
      </p:sp>
      <p:sp>
        <p:nvSpPr>
          <p:cNvPr id="17" name="Rounded Rectangle 16"/>
          <p:cNvSpPr/>
          <p:nvPr/>
        </p:nvSpPr>
        <p:spPr>
          <a:xfrm>
            <a:off x="4343400" y="1965960"/>
            <a:ext cx="1627632" cy="2880360"/>
          </a:xfrm>
          <a:prstGeom prst="roundRect">
            <a:avLst/>
          </a:prstGeom>
          <a:solidFill>
            <a:srgbClr val="FFFAF0"/>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4489704" y="2194560"/>
            <a:ext cx="384048" cy="384048"/>
          </a:xfrm>
          <a:prstGeom prst="ellipse">
            <a:avLst/>
          </a:prstGeom>
          <a:solidFill>
            <a:srgbClr val="BCA9ED"/>
          </a:solidFill>
          <a:ln>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489704" y="2258568"/>
            <a:ext cx="384048" cy="201168"/>
          </a:xfrm>
          <a:prstGeom prst="rect">
            <a:avLst/>
          </a:prstGeom>
          <a:noFill/>
        </p:spPr>
        <p:txBody>
          <a:bodyPr wrap="square" lIns="27432" rIns="27432" tIns="27432" bIns="27432" anchor="t">
            <a:spAutoFit/>
          </a:bodyPr>
          <a:lstStyle/>
          <a:p>
            <a:pPr algn="ctr"/>
            <a:r>
              <a:rPr sz="1100" b="1" i="0">
                <a:solidFill>
                  <a:srgbClr val="0D2B20"/>
                </a:solidFill>
                <a:latin typeface="Avenir Next"/>
              </a:rPr>
              <a:t>3</a:t>
            </a:r>
          </a:p>
        </p:txBody>
      </p:sp>
      <p:sp>
        <p:nvSpPr>
          <p:cNvPr id="20" name="TextBox 19"/>
          <p:cNvSpPr txBox="1"/>
          <p:nvPr/>
        </p:nvSpPr>
        <p:spPr>
          <a:xfrm>
            <a:off x="4489704" y="2834640"/>
            <a:ext cx="1325880" cy="292608"/>
          </a:xfrm>
          <a:prstGeom prst="rect">
            <a:avLst/>
          </a:prstGeom>
          <a:noFill/>
        </p:spPr>
        <p:txBody>
          <a:bodyPr wrap="square" lIns="27432" rIns="27432" tIns="27432" bIns="27432" anchor="t">
            <a:spAutoFit/>
          </a:bodyPr>
          <a:lstStyle/>
          <a:p>
            <a:pPr algn="l"/>
            <a:r>
              <a:rPr sz="1200" b="1" i="0">
                <a:solidFill>
                  <a:srgbClr val="173F2F"/>
                </a:solidFill>
                <a:latin typeface="Avenir Next"/>
              </a:rPr>
              <a:t>STRUCTURE</a:t>
            </a:r>
          </a:p>
        </p:txBody>
      </p:sp>
      <p:sp>
        <p:nvSpPr>
          <p:cNvPr id="21" name="TextBox 20"/>
          <p:cNvSpPr txBox="1"/>
          <p:nvPr/>
        </p:nvSpPr>
        <p:spPr>
          <a:xfrm>
            <a:off x="4489704" y="3401568"/>
            <a:ext cx="1325880" cy="777240"/>
          </a:xfrm>
          <a:prstGeom prst="rect">
            <a:avLst/>
          </a:prstGeom>
          <a:noFill/>
        </p:spPr>
        <p:txBody>
          <a:bodyPr wrap="square" lIns="27432" rIns="27432" tIns="27432" bIns="27432" anchor="t">
            <a:spAutoFit/>
          </a:bodyPr>
          <a:lstStyle/>
          <a:p>
            <a:pPr algn="l"/>
            <a:r>
              <a:rPr sz="1200" b="0" i="0">
                <a:solidFill>
                  <a:srgbClr val="5F675F"/>
                </a:solidFill>
                <a:latin typeface="Avenir Next"/>
              </a:rPr>
              <a:t>Lead story + signal stories</a:t>
            </a:r>
          </a:p>
        </p:txBody>
      </p:sp>
      <p:sp>
        <p:nvSpPr>
          <p:cNvPr id="22" name="TextBox 21"/>
          <p:cNvSpPr txBox="1"/>
          <p:nvPr/>
        </p:nvSpPr>
        <p:spPr>
          <a:xfrm>
            <a:off x="5952744" y="3246120"/>
            <a:ext cx="320040" cy="320040"/>
          </a:xfrm>
          <a:prstGeom prst="rect">
            <a:avLst/>
          </a:prstGeom>
          <a:noFill/>
        </p:spPr>
        <p:txBody>
          <a:bodyPr wrap="square" lIns="27432" rIns="27432" tIns="27432" bIns="27432" anchor="t">
            <a:spAutoFit/>
          </a:bodyPr>
          <a:lstStyle/>
          <a:p>
            <a:pPr algn="ctr"/>
            <a:r>
              <a:rPr sz="1800" b="1" i="0">
                <a:solidFill>
                  <a:srgbClr val="173F2F"/>
                </a:solidFill>
                <a:latin typeface="Avenir Next"/>
              </a:rPr>
              <a:t>→</a:t>
            </a:r>
          </a:p>
        </p:txBody>
      </p:sp>
      <p:sp>
        <p:nvSpPr>
          <p:cNvPr id="23" name="Rounded Rectangle 22"/>
          <p:cNvSpPr/>
          <p:nvPr/>
        </p:nvSpPr>
        <p:spPr>
          <a:xfrm>
            <a:off x="6263640" y="1965960"/>
            <a:ext cx="1627632" cy="2880360"/>
          </a:xfrm>
          <a:prstGeom prst="roundRect">
            <a:avLst/>
          </a:prstGeom>
          <a:solidFill>
            <a:srgbClr val="FFFAF0"/>
          </a:solidFill>
          <a:ln w="1905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09944" y="2194560"/>
            <a:ext cx="384048" cy="384048"/>
          </a:xfrm>
          <a:prstGeom prst="ellipse">
            <a:avLst/>
          </a:prstGeom>
          <a:solidFill>
            <a:srgbClr val="9A4632"/>
          </a:solidFill>
          <a:ln>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9944" y="2258568"/>
            <a:ext cx="384048"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4</a:t>
            </a:r>
          </a:p>
        </p:txBody>
      </p:sp>
      <p:sp>
        <p:nvSpPr>
          <p:cNvPr id="26" name="TextBox 25"/>
          <p:cNvSpPr txBox="1"/>
          <p:nvPr/>
        </p:nvSpPr>
        <p:spPr>
          <a:xfrm>
            <a:off x="6409944" y="2834640"/>
            <a:ext cx="1325880" cy="292608"/>
          </a:xfrm>
          <a:prstGeom prst="rect">
            <a:avLst/>
          </a:prstGeom>
          <a:noFill/>
        </p:spPr>
        <p:txBody>
          <a:bodyPr wrap="square" lIns="27432" rIns="27432" tIns="27432" bIns="27432" anchor="t">
            <a:spAutoFit/>
          </a:bodyPr>
          <a:lstStyle/>
          <a:p>
            <a:pPr algn="l"/>
            <a:r>
              <a:rPr sz="1200" b="1" i="0">
                <a:solidFill>
                  <a:srgbClr val="173F2F"/>
                </a:solidFill>
                <a:latin typeface="Avenir Next"/>
              </a:rPr>
              <a:t>DRAFT</a:t>
            </a:r>
          </a:p>
        </p:txBody>
      </p:sp>
      <p:sp>
        <p:nvSpPr>
          <p:cNvPr id="27" name="TextBox 26"/>
          <p:cNvSpPr txBox="1"/>
          <p:nvPr/>
        </p:nvSpPr>
        <p:spPr>
          <a:xfrm>
            <a:off x="6409944" y="3401568"/>
            <a:ext cx="1325880" cy="777240"/>
          </a:xfrm>
          <a:prstGeom prst="rect">
            <a:avLst/>
          </a:prstGeom>
          <a:noFill/>
        </p:spPr>
        <p:txBody>
          <a:bodyPr wrap="square" lIns="27432" rIns="27432" tIns="27432" bIns="27432" anchor="t">
            <a:spAutoFit/>
          </a:bodyPr>
          <a:lstStyle/>
          <a:p>
            <a:pPr algn="l"/>
            <a:r>
              <a:rPr sz="1200" b="0" i="0">
                <a:solidFill>
                  <a:srgbClr val="5F675F"/>
                </a:solidFill>
                <a:latin typeface="Avenir Next"/>
              </a:rPr>
              <a:t>Agent writes in the CMS</a:t>
            </a:r>
          </a:p>
        </p:txBody>
      </p:sp>
      <p:sp>
        <p:nvSpPr>
          <p:cNvPr id="28" name="TextBox 27"/>
          <p:cNvSpPr txBox="1"/>
          <p:nvPr/>
        </p:nvSpPr>
        <p:spPr>
          <a:xfrm>
            <a:off x="7872984" y="3246120"/>
            <a:ext cx="320040" cy="320040"/>
          </a:xfrm>
          <a:prstGeom prst="rect">
            <a:avLst/>
          </a:prstGeom>
          <a:noFill/>
        </p:spPr>
        <p:txBody>
          <a:bodyPr wrap="square" lIns="27432" rIns="27432" tIns="27432" bIns="27432" anchor="t">
            <a:spAutoFit/>
          </a:bodyPr>
          <a:lstStyle/>
          <a:p>
            <a:pPr algn="ctr"/>
            <a:r>
              <a:rPr sz="1800" b="1" i="0">
                <a:solidFill>
                  <a:srgbClr val="173F2F"/>
                </a:solidFill>
                <a:latin typeface="Avenir Next"/>
              </a:rPr>
              <a:t>→</a:t>
            </a:r>
          </a:p>
        </p:txBody>
      </p:sp>
      <p:sp>
        <p:nvSpPr>
          <p:cNvPr id="29" name="Rounded Rectangle 28"/>
          <p:cNvSpPr/>
          <p:nvPr/>
        </p:nvSpPr>
        <p:spPr>
          <a:xfrm>
            <a:off x="8183880" y="1965960"/>
            <a:ext cx="1627632" cy="2880360"/>
          </a:xfrm>
          <a:prstGeom prst="roundRect">
            <a:avLst/>
          </a:prstGeom>
          <a:solidFill>
            <a:srgbClr val="FFFAF0"/>
          </a:solidFill>
          <a:ln w="1905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8330184" y="2194560"/>
            <a:ext cx="384048" cy="384048"/>
          </a:xfrm>
          <a:prstGeom prst="ellipse">
            <a:avLst/>
          </a:prstGeom>
          <a:solidFill>
            <a:srgbClr val="173F2F"/>
          </a:solidFill>
          <a:ln>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330184" y="2258568"/>
            <a:ext cx="384048"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5</a:t>
            </a:r>
          </a:p>
        </p:txBody>
      </p:sp>
      <p:sp>
        <p:nvSpPr>
          <p:cNvPr id="32" name="TextBox 31"/>
          <p:cNvSpPr txBox="1"/>
          <p:nvPr/>
        </p:nvSpPr>
        <p:spPr>
          <a:xfrm>
            <a:off x="8330184" y="2834640"/>
            <a:ext cx="1325880" cy="292608"/>
          </a:xfrm>
          <a:prstGeom prst="rect">
            <a:avLst/>
          </a:prstGeom>
          <a:noFill/>
        </p:spPr>
        <p:txBody>
          <a:bodyPr wrap="square" lIns="27432" rIns="27432" tIns="27432" bIns="27432" anchor="t">
            <a:spAutoFit/>
          </a:bodyPr>
          <a:lstStyle/>
          <a:p>
            <a:pPr algn="l"/>
            <a:r>
              <a:rPr sz="1200" b="1" i="0">
                <a:solidFill>
                  <a:srgbClr val="173F2F"/>
                </a:solidFill>
                <a:latin typeface="Avenir Next"/>
              </a:rPr>
              <a:t>REVIEW</a:t>
            </a:r>
          </a:p>
        </p:txBody>
      </p:sp>
      <p:sp>
        <p:nvSpPr>
          <p:cNvPr id="33" name="TextBox 32"/>
          <p:cNvSpPr txBox="1"/>
          <p:nvPr/>
        </p:nvSpPr>
        <p:spPr>
          <a:xfrm>
            <a:off x="8330184" y="3401568"/>
            <a:ext cx="1325880" cy="777240"/>
          </a:xfrm>
          <a:prstGeom prst="rect">
            <a:avLst/>
          </a:prstGeom>
          <a:noFill/>
        </p:spPr>
        <p:txBody>
          <a:bodyPr wrap="square" lIns="27432" rIns="27432" tIns="27432" bIns="27432" anchor="t">
            <a:spAutoFit/>
          </a:bodyPr>
          <a:lstStyle/>
          <a:p>
            <a:pPr algn="l"/>
            <a:r>
              <a:rPr sz="1200" b="0" i="0">
                <a:solidFill>
                  <a:srgbClr val="5F675F"/>
                </a:solidFill>
                <a:latin typeface="Avenir Next"/>
              </a:rPr>
              <a:t>Human edits twice</a:t>
            </a:r>
          </a:p>
        </p:txBody>
      </p:sp>
      <p:sp>
        <p:nvSpPr>
          <p:cNvPr id="34" name="TextBox 33"/>
          <p:cNvSpPr txBox="1"/>
          <p:nvPr/>
        </p:nvSpPr>
        <p:spPr>
          <a:xfrm>
            <a:off x="9793224" y="3246120"/>
            <a:ext cx="320040" cy="320040"/>
          </a:xfrm>
          <a:prstGeom prst="rect">
            <a:avLst/>
          </a:prstGeom>
          <a:noFill/>
        </p:spPr>
        <p:txBody>
          <a:bodyPr wrap="square" lIns="27432" rIns="27432" tIns="27432" bIns="27432" anchor="t">
            <a:spAutoFit/>
          </a:bodyPr>
          <a:lstStyle/>
          <a:p>
            <a:pPr algn="ctr"/>
            <a:r>
              <a:rPr sz="1800" b="1" i="0">
                <a:solidFill>
                  <a:srgbClr val="173F2F"/>
                </a:solidFill>
                <a:latin typeface="Avenir Next"/>
              </a:rPr>
              <a:t>→</a:t>
            </a:r>
          </a:p>
        </p:txBody>
      </p:sp>
      <p:sp>
        <p:nvSpPr>
          <p:cNvPr id="35" name="Rounded Rectangle 34"/>
          <p:cNvSpPr/>
          <p:nvPr/>
        </p:nvSpPr>
        <p:spPr>
          <a:xfrm>
            <a:off x="10104120" y="1965960"/>
            <a:ext cx="1627632" cy="2880360"/>
          </a:xfrm>
          <a:prstGeom prst="roundRect">
            <a:avLst/>
          </a:prstGeom>
          <a:solidFill>
            <a:srgbClr val="FFFAF0"/>
          </a:solidFill>
          <a:ln w="19050">
            <a:solidFill>
              <a:srgbClr val="4B2D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0250424" y="2194560"/>
            <a:ext cx="384048" cy="384048"/>
          </a:xfrm>
          <a:prstGeom prst="ellipse">
            <a:avLst/>
          </a:prstGeom>
          <a:solidFill>
            <a:srgbClr val="4B2D20"/>
          </a:solidFill>
          <a:ln>
            <a:solidFill>
              <a:srgbClr val="4B2D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250424" y="2258568"/>
            <a:ext cx="384048" cy="201168"/>
          </a:xfrm>
          <a:prstGeom prst="rect">
            <a:avLst/>
          </a:prstGeom>
          <a:noFill/>
        </p:spPr>
        <p:txBody>
          <a:bodyPr wrap="square" lIns="27432" rIns="27432" tIns="27432" bIns="27432" anchor="t">
            <a:spAutoFit/>
          </a:bodyPr>
          <a:lstStyle/>
          <a:p>
            <a:pPr algn="ctr"/>
            <a:r>
              <a:rPr sz="1100" b="1" i="0">
                <a:solidFill>
                  <a:srgbClr val="FFFAF0"/>
                </a:solidFill>
                <a:latin typeface="Avenir Next"/>
              </a:rPr>
              <a:t>6</a:t>
            </a:r>
          </a:p>
        </p:txBody>
      </p:sp>
      <p:sp>
        <p:nvSpPr>
          <p:cNvPr id="38" name="TextBox 37"/>
          <p:cNvSpPr txBox="1"/>
          <p:nvPr/>
        </p:nvSpPr>
        <p:spPr>
          <a:xfrm>
            <a:off x="10250424" y="2834640"/>
            <a:ext cx="1325880" cy="292608"/>
          </a:xfrm>
          <a:prstGeom prst="rect">
            <a:avLst/>
          </a:prstGeom>
          <a:noFill/>
        </p:spPr>
        <p:txBody>
          <a:bodyPr wrap="square" lIns="27432" rIns="27432" tIns="27432" bIns="27432" anchor="t">
            <a:spAutoFit/>
          </a:bodyPr>
          <a:lstStyle/>
          <a:p>
            <a:pPr algn="l"/>
            <a:r>
              <a:rPr sz="1200" b="1" i="0">
                <a:solidFill>
                  <a:srgbClr val="173F2F"/>
                </a:solidFill>
                <a:latin typeface="Avenir Next"/>
              </a:rPr>
              <a:t>LEARN</a:t>
            </a:r>
          </a:p>
        </p:txBody>
      </p:sp>
      <p:sp>
        <p:nvSpPr>
          <p:cNvPr id="39" name="TextBox 38"/>
          <p:cNvSpPr txBox="1"/>
          <p:nvPr/>
        </p:nvSpPr>
        <p:spPr>
          <a:xfrm>
            <a:off x="10250424" y="3401568"/>
            <a:ext cx="1325880" cy="777240"/>
          </a:xfrm>
          <a:prstGeom prst="rect">
            <a:avLst/>
          </a:prstGeom>
          <a:noFill/>
        </p:spPr>
        <p:txBody>
          <a:bodyPr wrap="square" lIns="27432" rIns="27432" tIns="27432" bIns="27432" anchor="t">
            <a:spAutoFit/>
          </a:bodyPr>
          <a:lstStyle/>
          <a:p>
            <a:pPr algn="l"/>
            <a:r>
              <a:rPr sz="1200" b="0" i="0">
                <a:solidFill>
                  <a:srgbClr val="5F675F"/>
                </a:solidFill>
                <a:latin typeface="Avenir Next"/>
              </a:rPr>
              <a:t>Engagement + corrections</a:t>
            </a:r>
          </a:p>
        </p:txBody>
      </p:sp>
      <p:sp>
        <p:nvSpPr>
          <p:cNvPr id="40" name="Rounded Rectangle 39"/>
          <p:cNvSpPr/>
          <p:nvPr/>
        </p:nvSpPr>
        <p:spPr>
          <a:xfrm>
            <a:off x="1234440" y="5285232"/>
            <a:ext cx="9692640" cy="566928"/>
          </a:xfrm>
          <a:prstGeom prst="roundRect">
            <a:avLst/>
          </a:prstGeom>
          <a:solidFill>
            <a:srgbClr val="C9F25B"/>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1234440" y="5449824"/>
            <a:ext cx="9692640" cy="256032"/>
          </a:xfrm>
          <a:prstGeom prst="rect">
            <a:avLst/>
          </a:prstGeom>
          <a:noFill/>
        </p:spPr>
        <p:txBody>
          <a:bodyPr wrap="square" lIns="27432" rIns="27432" tIns="27432" bIns="27432" anchor="t">
            <a:spAutoFit/>
          </a:bodyPr>
          <a:lstStyle/>
          <a:p>
            <a:pPr algn="ctr"/>
            <a:r>
              <a:rPr sz="1600" b="1" i="0">
                <a:solidFill>
                  <a:srgbClr val="0D2B20"/>
                </a:solidFill>
                <a:latin typeface="Avenir Next"/>
              </a:rPr>
              <a:t>Human role: choose the story, shape the argument, own the truth.</a:t>
            </a:r>
          </a:p>
        </p:txBody>
      </p:sp>
      <p:cxnSp>
        <p:nvCxnSpPr>
          <p:cNvPr id="42" name="Connector 41"/>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44" name="TextBox 43"/>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TFTC workflow example, 40:50–43:27 [7]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AF0"/>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KEEP IT HEALTHY</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A company brain needs governance and context hygiene.</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10</a:t>
            </a:r>
          </a:p>
        </p:txBody>
      </p:sp>
      <p:sp>
        <p:nvSpPr>
          <p:cNvPr id="5" name="Rounded Rectangle 4"/>
          <p:cNvSpPr/>
          <p:nvPr/>
        </p:nvSpPr>
        <p:spPr>
          <a:xfrm>
            <a:off x="685800" y="1828800"/>
            <a:ext cx="3401568" cy="1170432"/>
          </a:xfrm>
          <a:prstGeom prst="roundRect">
            <a:avLst/>
          </a:prstGeom>
          <a:solidFill>
            <a:srgbClr val="F4EDDF"/>
          </a:solidFill>
          <a:ln w="1905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86968" y="2002536"/>
            <a:ext cx="2971800" cy="256032"/>
          </a:xfrm>
          <a:prstGeom prst="rect">
            <a:avLst/>
          </a:prstGeom>
          <a:noFill/>
        </p:spPr>
        <p:txBody>
          <a:bodyPr wrap="square" lIns="27432" rIns="27432" tIns="27432" bIns="27432" anchor="t">
            <a:spAutoFit/>
          </a:bodyPr>
          <a:lstStyle/>
          <a:p>
            <a:pPr algn="l"/>
            <a:r>
              <a:rPr sz="1200" b="1" i="0">
                <a:solidFill>
                  <a:srgbClr val="173F2F"/>
                </a:solidFill>
                <a:latin typeface="Avenir Next"/>
              </a:rPr>
              <a:t>OWNERSHIP</a:t>
            </a:r>
          </a:p>
        </p:txBody>
      </p:sp>
      <p:sp>
        <p:nvSpPr>
          <p:cNvPr id="7" name="TextBox 6"/>
          <p:cNvSpPr txBox="1"/>
          <p:nvPr/>
        </p:nvSpPr>
        <p:spPr>
          <a:xfrm>
            <a:off x="886968" y="2395728"/>
            <a:ext cx="2971800" cy="411480"/>
          </a:xfrm>
          <a:prstGeom prst="rect">
            <a:avLst/>
          </a:prstGeom>
          <a:noFill/>
        </p:spPr>
        <p:txBody>
          <a:bodyPr wrap="square" lIns="27432" rIns="27432" tIns="27432" bIns="27432" anchor="t">
            <a:spAutoFit/>
          </a:bodyPr>
          <a:lstStyle/>
          <a:p>
            <a:pPr algn="l"/>
            <a:r>
              <a:rPr sz="1300" b="0" i="0">
                <a:solidFill>
                  <a:srgbClr val="1E2A23"/>
                </a:solidFill>
                <a:latin typeface="Avenir Next"/>
              </a:rPr>
              <a:t>Where memory, models, and tools live</a:t>
            </a:r>
          </a:p>
        </p:txBody>
      </p:sp>
      <p:sp>
        <p:nvSpPr>
          <p:cNvPr id="8" name="Rounded Rectangle 7"/>
          <p:cNvSpPr/>
          <p:nvPr/>
        </p:nvSpPr>
        <p:spPr>
          <a:xfrm>
            <a:off x="4489704" y="1828800"/>
            <a:ext cx="3401568" cy="1170432"/>
          </a:xfrm>
          <a:prstGeom prst="roundRect">
            <a:avLst/>
          </a:prstGeom>
          <a:solidFill>
            <a:srgbClr val="F4EDDF"/>
          </a:solidFill>
          <a:ln w="1905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690872" y="2002536"/>
            <a:ext cx="2971800" cy="256032"/>
          </a:xfrm>
          <a:prstGeom prst="rect">
            <a:avLst/>
          </a:prstGeom>
          <a:noFill/>
        </p:spPr>
        <p:txBody>
          <a:bodyPr wrap="square" lIns="27432" rIns="27432" tIns="27432" bIns="27432" anchor="t">
            <a:spAutoFit/>
          </a:bodyPr>
          <a:lstStyle/>
          <a:p>
            <a:pPr algn="l"/>
            <a:r>
              <a:rPr sz="1200" b="1" i="0">
                <a:solidFill>
                  <a:srgbClr val="9A4632"/>
                </a:solidFill>
                <a:latin typeface="Avenir Next"/>
              </a:rPr>
              <a:t>LEAST PRIVILEGE</a:t>
            </a:r>
          </a:p>
        </p:txBody>
      </p:sp>
      <p:sp>
        <p:nvSpPr>
          <p:cNvPr id="10" name="TextBox 9"/>
          <p:cNvSpPr txBox="1"/>
          <p:nvPr/>
        </p:nvSpPr>
        <p:spPr>
          <a:xfrm>
            <a:off x="4690872" y="2395728"/>
            <a:ext cx="2971800" cy="411480"/>
          </a:xfrm>
          <a:prstGeom prst="rect">
            <a:avLst/>
          </a:prstGeom>
          <a:noFill/>
        </p:spPr>
        <p:txBody>
          <a:bodyPr wrap="square" lIns="27432" rIns="27432" tIns="27432" bIns="27432" anchor="t">
            <a:spAutoFit/>
          </a:bodyPr>
          <a:lstStyle/>
          <a:p>
            <a:pPr algn="l"/>
            <a:r>
              <a:rPr sz="1300" b="0" i="0">
                <a:solidFill>
                  <a:srgbClr val="1E2A23"/>
                </a:solidFill>
                <a:latin typeface="Avenir Next"/>
              </a:rPr>
              <a:t>Only the access required for the task</a:t>
            </a:r>
          </a:p>
        </p:txBody>
      </p:sp>
      <p:sp>
        <p:nvSpPr>
          <p:cNvPr id="11" name="Rounded Rectangle 10"/>
          <p:cNvSpPr/>
          <p:nvPr/>
        </p:nvSpPr>
        <p:spPr>
          <a:xfrm>
            <a:off x="8293608" y="1828800"/>
            <a:ext cx="3401568" cy="1170432"/>
          </a:xfrm>
          <a:prstGeom prst="roundRect">
            <a:avLst/>
          </a:prstGeom>
          <a:solidFill>
            <a:srgbClr val="F4EDDF"/>
          </a:solidFill>
          <a:ln w="1905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94776" y="2002536"/>
            <a:ext cx="2971800" cy="256032"/>
          </a:xfrm>
          <a:prstGeom prst="rect">
            <a:avLst/>
          </a:prstGeom>
          <a:noFill/>
        </p:spPr>
        <p:txBody>
          <a:bodyPr wrap="square" lIns="27432" rIns="27432" tIns="27432" bIns="27432" anchor="t">
            <a:spAutoFit/>
          </a:bodyPr>
          <a:lstStyle/>
          <a:p>
            <a:pPr algn="l"/>
            <a:r>
              <a:rPr sz="1200" b="1" i="0">
                <a:solidFill>
                  <a:srgbClr val="9A4632"/>
                </a:solidFill>
                <a:latin typeface="Avenir Next"/>
              </a:rPr>
              <a:t>APPROVAL GATES</a:t>
            </a:r>
          </a:p>
        </p:txBody>
      </p:sp>
      <p:sp>
        <p:nvSpPr>
          <p:cNvPr id="13" name="TextBox 12"/>
          <p:cNvSpPr txBox="1"/>
          <p:nvPr/>
        </p:nvSpPr>
        <p:spPr>
          <a:xfrm>
            <a:off x="8494776" y="2395728"/>
            <a:ext cx="2971800" cy="411480"/>
          </a:xfrm>
          <a:prstGeom prst="rect">
            <a:avLst/>
          </a:prstGeom>
          <a:noFill/>
        </p:spPr>
        <p:txBody>
          <a:bodyPr wrap="square" lIns="27432" rIns="27432" tIns="27432" bIns="27432" anchor="t">
            <a:spAutoFit/>
          </a:bodyPr>
          <a:lstStyle/>
          <a:p>
            <a:pPr algn="l"/>
            <a:r>
              <a:rPr sz="1300" b="0" i="0">
                <a:solidFill>
                  <a:srgbClr val="1E2A23"/>
                </a:solidFill>
                <a:latin typeface="Avenir Next"/>
              </a:rPr>
              <a:t>Humans authorize consequential actions</a:t>
            </a:r>
          </a:p>
        </p:txBody>
      </p:sp>
      <p:sp>
        <p:nvSpPr>
          <p:cNvPr id="14" name="Rounded Rectangle 13"/>
          <p:cNvSpPr/>
          <p:nvPr/>
        </p:nvSpPr>
        <p:spPr>
          <a:xfrm>
            <a:off x="685800" y="3337560"/>
            <a:ext cx="3401568" cy="1170432"/>
          </a:xfrm>
          <a:prstGeom prst="roundRect">
            <a:avLst/>
          </a:prstGeom>
          <a:solidFill>
            <a:srgbClr val="F4EDDF"/>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86968" y="3511296"/>
            <a:ext cx="2971800" cy="256032"/>
          </a:xfrm>
          <a:prstGeom prst="rect">
            <a:avLst/>
          </a:prstGeom>
          <a:noFill/>
        </p:spPr>
        <p:txBody>
          <a:bodyPr wrap="square" lIns="27432" rIns="27432" tIns="27432" bIns="27432" anchor="t">
            <a:spAutoFit/>
          </a:bodyPr>
          <a:lstStyle/>
          <a:p>
            <a:pPr algn="l"/>
            <a:r>
              <a:rPr sz="1200" b="1" i="0">
                <a:solidFill>
                  <a:srgbClr val="BCA9ED"/>
                </a:solidFill>
                <a:latin typeface="Avenir Next"/>
              </a:rPr>
              <a:t>VERIFICATION</a:t>
            </a:r>
          </a:p>
        </p:txBody>
      </p:sp>
      <p:sp>
        <p:nvSpPr>
          <p:cNvPr id="16" name="TextBox 15"/>
          <p:cNvSpPr txBox="1"/>
          <p:nvPr/>
        </p:nvSpPr>
        <p:spPr>
          <a:xfrm>
            <a:off x="886968" y="3904487"/>
            <a:ext cx="2971800" cy="411480"/>
          </a:xfrm>
          <a:prstGeom prst="rect">
            <a:avLst/>
          </a:prstGeom>
          <a:noFill/>
        </p:spPr>
        <p:txBody>
          <a:bodyPr wrap="square" lIns="27432" rIns="27432" tIns="27432" bIns="27432" anchor="t">
            <a:spAutoFit/>
          </a:bodyPr>
          <a:lstStyle/>
          <a:p>
            <a:pPr algn="l"/>
            <a:r>
              <a:rPr sz="1300" b="0" i="0">
                <a:solidFill>
                  <a:srgbClr val="1E2A23"/>
                </a:solidFill>
                <a:latin typeface="Avenir Next"/>
              </a:rPr>
              <a:t>Read back the real external state</a:t>
            </a:r>
          </a:p>
        </p:txBody>
      </p:sp>
      <p:sp>
        <p:nvSpPr>
          <p:cNvPr id="17" name="Rounded Rectangle 16"/>
          <p:cNvSpPr/>
          <p:nvPr/>
        </p:nvSpPr>
        <p:spPr>
          <a:xfrm>
            <a:off x="4489704" y="3337560"/>
            <a:ext cx="3401568" cy="1170432"/>
          </a:xfrm>
          <a:prstGeom prst="roundRect">
            <a:avLst/>
          </a:prstGeom>
          <a:solidFill>
            <a:srgbClr val="F4EDDF"/>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90872" y="3511296"/>
            <a:ext cx="2971800" cy="256032"/>
          </a:xfrm>
          <a:prstGeom prst="rect">
            <a:avLst/>
          </a:prstGeom>
          <a:noFill/>
        </p:spPr>
        <p:txBody>
          <a:bodyPr wrap="square" lIns="27432" rIns="27432" tIns="27432" bIns="27432" anchor="t">
            <a:spAutoFit/>
          </a:bodyPr>
          <a:lstStyle/>
          <a:p>
            <a:pPr algn="l"/>
            <a:r>
              <a:rPr sz="1200" b="1" i="0">
                <a:solidFill>
                  <a:srgbClr val="C9F25B"/>
                </a:solidFill>
                <a:latin typeface="Avenir Next"/>
              </a:rPr>
              <a:t>CONTEXT HYGIENE</a:t>
            </a:r>
          </a:p>
        </p:txBody>
      </p:sp>
      <p:sp>
        <p:nvSpPr>
          <p:cNvPr id="19" name="TextBox 18"/>
          <p:cNvSpPr txBox="1"/>
          <p:nvPr/>
        </p:nvSpPr>
        <p:spPr>
          <a:xfrm>
            <a:off x="4690872" y="3904487"/>
            <a:ext cx="2971800" cy="411480"/>
          </a:xfrm>
          <a:prstGeom prst="rect">
            <a:avLst/>
          </a:prstGeom>
          <a:noFill/>
        </p:spPr>
        <p:txBody>
          <a:bodyPr wrap="square" lIns="27432" rIns="27432" tIns="27432" bIns="27432" anchor="t">
            <a:spAutoFit/>
          </a:bodyPr>
          <a:lstStyle/>
          <a:p>
            <a:pPr algn="l"/>
            <a:r>
              <a:rPr sz="1300" b="0" i="0">
                <a:solidFill>
                  <a:srgbClr val="1E2A23"/>
                </a:solidFill>
                <a:latin typeface="Avenir Next"/>
              </a:rPr>
              <a:t>Curate, prune, and version examples</a:t>
            </a:r>
          </a:p>
        </p:txBody>
      </p:sp>
      <p:sp>
        <p:nvSpPr>
          <p:cNvPr id="20" name="Rounded Rectangle 19"/>
          <p:cNvSpPr/>
          <p:nvPr/>
        </p:nvSpPr>
        <p:spPr>
          <a:xfrm>
            <a:off x="8293608" y="3337560"/>
            <a:ext cx="3401568" cy="1170432"/>
          </a:xfrm>
          <a:prstGeom prst="roundRect">
            <a:avLst/>
          </a:prstGeom>
          <a:solidFill>
            <a:srgbClr val="F4EDDF"/>
          </a:solidFill>
          <a:ln w="19050">
            <a:solidFill>
              <a:srgbClr val="4B2D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494776" y="3511296"/>
            <a:ext cx="2971800" cy="256032"/>
          </a:xfrm>
          <a:prstGeom prst="rect">
            <a:avLst/>
          </a:prstGeom>
          <a:noFill/>
        </p:spPr>
        <p:txBody>
          <a:bodyPr wrap="square" lIns="27432" rIns="27432" tIns="27432" bIns="27432" anchor="t">
            <a:spAutoFit/>
          </a:bodyPr>
          <a:lstStyle/>
          <a:p>
            <a:pPr algn="l"/>
            <a:r>
              <a:rPr sz="1200" b="1" i="0">
                <a:solidFill>
                  <a:srgbClr val="4B2D20"/>
                </a:solidFill>
                <a:latin typeface="Avenir Next"/>
              </a:rPr>
              <a:t>ROLLBACK</a:t>
            </a:r>
          </a:p>
        </p:txBody>
      </p:sp>
      <p:sp>
        <p:nvSpPr>
          <p:cNvPr id="22" name="TextBox 21"/>
          <p:cNvSpPr txBox="1"/>
          <p:nvPr/>
        </p:nvSpPr>
        <p:spPr>
          <a:xfrm>
            <a:off x="8494776" y="3904487"/>
            <a:ext cx="2971800" cy="411480"/>
          </a:xfrm>
          <a:prstGeom prst="rect">
            <a:avLst/>
          </a:prstGeom>
          <a:noFill/>
        </p:spPr>
        <p:txBody>
          <a:bodyPr wrap="square" lIns="27432" rIns="27432" tIns="27432" bIns="27432" anchor="t">
            <a:spAutoFit/>
          </a:bodyPr>
          <a:lstStyle/>
          <a:p>
            <a:pPr algn="l"/>
            <a:r>
              <a:rPr sz="1300" b="0" i="0">
                <a:solidFill>
                  <a:srgbClr val="1E2A23"/>
                </a:solidFill>
                <a:latin typeface="Avenir Next"/>
              </a:rPr>
              <a:t>Logs, backups, and reversible operations</a:t>
            </a:r>
          </a:p>
        </p:txBody>
      </p:sp>
      <p:sp>
        <p:nvSpPr>
          <p:cNvPr id="23" name="Rounded Rectangle 22"/>
          <p:cNvSpPr/>
          <p:nvPr/>
        </p:nvSpPr>
        <p:spPr>
          <a:xfrm>
            <a:off x="1463040" y="5230368"/>
            <a:ext cx="9253728" cy="603504"/>
          </a:xfrm>
          <a:prstGeom prst="roundRect">
            <a:avLst/>
          </a:prstGeom>
          <a:solidFill>
            <a:srgbClr val="173F2F"/>
          </a:solidFill>
          <a:ln w="19050">
            <a:solidFill>
              <a:srgbClr val="173F2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463040" y="5404104"/>
            <a:ext cx="9253728" cy="256032"/>
          </a:xfrm>
          <a:prstGeom prst="rect">
            <a:avLst/>
          </a:prstGeom>
          <a:noFill/>
        </p:spPr>
        <p:txBody>
          <a:bodyPr wrap="square" lIns="27432" rIns="27432" tIns="27432" bIns="27432" anchor="t">
            <a:spAutoFit/>
          </a:bodyPr>
          <a:lstStyle/>
          <a:p>
            <a:pPr algn="ctr"/>
            <a:r>
              <a:rPr sz="1700" b="1" i="0">
                <a:solidFill>
                  <a:srgbClr val="C9F25B"/>
                </a:solidFill>
                <a:latin typeface="Avenir Next"/>
              </a:rPr>
              <a:t>AUTONOMY = CAPABILITY × TRUST × CONTROL</a:t>
            </a:r>
          </a:p>
        </p:txBody>
      </p:sp>
      <p:cxnSp>
        <p:nvCxnSpPr>
          <p:cNvPr id="25" name="Connector 24"/>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27" name="TextBox 26"/>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Ownership [2][3] · context poisoning [7] · governance synthesis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DDF"/>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9A4632"/>
                </a:solidFill>
                <a:latin typeface="Avenir Next"/>
              </a:rPr>
              <a:t>START SMALL</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1E2A23"/>
                </a:solidFill>
                <a:latin typeface="Georgia"/>
              </a:rPr>
              <a:t>A 30-day company-brain experiment.</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173F2F"/>
                </a:solidFill>
                <a:latin typeface="Avenir Next"/>
              </a:rPr>
              <a:t>11</a:t>
            </a:r>
          </a:p>
        </p:txBody>
      </p:sp>
      <p:sp>
        <p:nvSpPr>
          <p:cNvPr id="5" name="Rounded Rectangle 4"/>
          <p:cNvSpPr/>
          <p:nvPr/>
        </p:nvSpPr>
        <p:spPr>
          <a:xfrm>
            <a:off x="658368" y="1856231"/>
            <a:ext cx="2514600" cy="3566160"/>
          </a:xfrm>
          <a:prstGeom prst="roundRect">
            <a:avLst/>
          </a:prstGeom>
          <a:solidFill>
            <a:srgbClr val="FFFAF0"/>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59536" y="2084831"/>
            <a:ext cx="2057400" cy="228600"/>
          </a:xfrm>
          <a:prstGeom prst="rect">
            <a:avLst/>
          </a:prstGeom>
          <a:noFill/>
        </p:spPr>
        <p:txBody>
          <a:bodyPr wrap="square" lIns="27432" rIns="27432" tIns="27432" bIns="27432" anchor="t">
            <a:spAutoFit/>
          </a:bodyPr>
          <a:lstStyle/>
          <a:p>
            <a:pPr algn="l"/>
            <a:r>
              <a:rPr sz="1000" b="1" i="0">
                <a:solidFill>
                  <a:srgbClr val="C9F25B"/>
                </a:solidFill>
                <a:latin typeface="Avenir Next"/>
              </a:rPr>
              <a:t>WEEK 1</a:t>
            </a:r>
          </a:p>
        </p:txBody>
      </p:sp>
      <p:sp>
        <p:nvSpPr>
          <p:cNvPr id="7" name="TextBox 6"/>
          <p:cNvSpPr txBox="1"/>
          <p:nvPr/>
        </p:nvSpPr>
        <p:spPr>
          <a:xfrm>
            <a:off x="859536" y="2624328"/>
            <a:ext cx="2057400" cy="329184"/>
          </a:xfrm>
          <a:prstGeom prst="rect">
            <a:avLst/>
          </a:prstGeom>
          <a:noFill/>
        </p:spPr>
        <p:txBody>
          <a:bodyPr wrap="square" lIns="27432" rIns="27432" tIns="27432" bIns="27432" anchor="t">
            <a:spAutoFit/>
          </a:bodyPr>
          <a:lstStyle/>
          <a:p>
            <a:pPr algn="l"/>
            <a:r>
              <a:rPr sz="2000" b="0" i="0">
                <a:solidFill>
                  <a:srgbClr val="173F2F"/>
                </a:solidFill>
                <a:latin typeface="Georgia"/>
              </a:rPr>
              <a:t>MAP</a:t>
            </a:r>
          </a:p>
        </p:txBody>
      </p:sp>
      <p:cxnSp>
        <p:nvCxnSpPr>
          <p:cNvPr id="8" name="Connector 7"/>
          <p:cNvCxnSpPr/>
          <p:nvPr/>
        </p:nvCxnSpPr>
        <p:spPr>
          <a:xfrm>
            <a:off x="859536" y="3172968"/>
            <a:ext cx="2066544" cy="0"/>
          </a:xfrm>
          <a:prstGeom prst="line">
            <a:avLst/>
          </a:prstGeom>
          <a:ln w="10160">
            <a:solidFill>
              <a:srgbClr val="C8C0B2"/>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59536" y="3493008"/>
            <a:ext cx="2057400" cy="1261872"/>
          </a:xfrm>
          <a:prstGeom prst="rect">
            <a:avLst/>
          </a:prstGeom>
          <a:noFill/>
        </p:spPr>
        <p:txBody>
          <a:bodyPr wrap="square" lIns="27432" rIns="27432" tIns="27432" bIns="27432" anchor="t">
            <a:spAutoFit/>
          </a:bodyPr>
          <a:lstStyle/>
          <a:p>
            <a:pPr algn="l"/>
            <a:r>
              <a:rPr sz="1400" b="0" i="0">
                <a:solidFill>
                  <a:srgbClr val="5F675F"/>
                </a:solidFill>
                <a:latin typeface="Avenir Next"/>
              </a:rPr>
              <a:t>Choose one weekly workflow. Define inputs, decisions, risks.</a:t>
            </a:r>
          </a:p>
        </p:txBody>
      </p:sp>
      <p:sp>
        <p:nvSpPr>
          <p:cNvPr id="10" name="Rounded Rectangle 9"/>
          <p:cNvSpPr/>
          <p:nvPr/>
        </p:nvSpPr>
        <p:spPr>
          <a:xfrm>
            <a:off x="3529584" y="1856231"/>
            <a:ext cx="2514600" cy="3566160"/>
          </a:xfrm>
          <a:prstGeom prst="roundRect">
            <a:avLst/>
          </a:prstGeom>
          <a:solidFill>
            <a:srgbClr val="FFFAF0"/>
          </a:solidFill>
          <a:ln w="19050">
            <a:solidFill>
              <a:srgbClr val="BCA9E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30752" y="2084831"/>
            <a:ext cx="2057400" cy="228600"/>
          </a:xfrm>
          <a:prstGeom prst="rect">
            <a:avLst/>
          </a:prstGeom>
          <a:noFill/>
        </p:spPr>
        <p:txBody>
          <a:bodyPr wrap="square" lIns="27432" rIns="27432" tIns="27432" bIns="27432" anchor="t">
            <a:spAutoFit/>
          </a:bodyPr>
          <a:lstStyle/>
          <a:p>
            <a:pPr algn="l"/>
            <a:r>
              <a:rPr sz="1000" b="1" i="0">
                <a:solidFill>
                  <a:srgbClr val="BCA9ED"/>
                </a:solidFill>
                <a:latin typeface="Avenir Next"/>
              </a:rPr>
              <a:t>WEEK 2</a:t>
            </a:r>
          </a:p>
        </p:txBody>
      </p:sp>
      <p:sp>
        <p:nvSpPr>
          <p:cNvPr id="12" name="TextBox 11"/>
          <p:cNvSpPr txBox="1"/>
          <p:nvPr/>
        </p:nvSpPr>
        <p:spPr>
          <a:xfrm>
            <a:off x="3730752" y="2624328"/>
            <a:ext cx="2057400" cy="329184"/>
          </a:xfrm>
          <a:prstGeom prst="rect">
            <a:avLst/>
          </a:prstGeom>
          <a:noFill/>
        </p:spPr>
        <p:txBody>
          <a:bodyPr wrap="square" lIns="27432" rIns="27432" tIns="27432" bIns="27432" anchor="t">
            <a:spAutoFit/>
          </a:bodyPr>
          <a:lstStyle/>
          <a:p>
            <a:pPr algn="l"/>
            <a:r>
              <a:rPr sz="2000" b="0" i="0">
                <a:solidFill>
                  <a:srgbClr val="173F2F"/>
                </a:solidFill>
                <a:latin typeface="Georgia"/>
              </a:rPr>
              <a:t>REMEMBER</a:t>
            </a:r>
          </a:p>
        </p:txBody>
      </p:sp>
      <p:cxnSp>
        <p:nvCxnSpPr>
          <p:cNvPr id="13" name="Connector 12"/>
          <p:cNvCxnSpPr/>
          <p:nvPr/>
        </p:nvCxnSpPr>
        <p:spPr>
          <a:xfrm>
            <a:off x="3730752" y="3172968"/>
            <a:ext cx="2066544" cy="0"/>
          </a:xfrm>
          <a:prstGeom prst="line">
            <a:avLst/>
          </a:prstGeom>
          <a:ln w="10160">
            <a:solidFill>
              <a:srgbClr val="C8C0B2"/>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730752" y="3493008"/>
            <a:ext cx="2057400" cy="1261872"/>
          </a:xfrm>
          <a:prstGeom prst="rect">
            <a:avLst/>
          </a:prstGeom>
          <a:noFill/>
        </p:spPr>
        <p:txBody>
          <a:bodyPr wrap="square" lIns="27432" rIns="27432" tIns="27432" bIns="27432" anchor="t">
            <a:spAutoFit/>
          </a:bodyPr>
          <a:lstStyle/>
          <a:p>
            <a:pPr algn="l"/>
            <a:r>
              <a:rPr sz="1400" b="0" i="0">
                <a:solidFill>
                  <a:srgbClr val="5F675F"/>
                </a:solidFill>
                <a:latin typeface="Avenir Next"/>
              </a:rPr>
              <a:t>Create durable sources, definitions, examples, and ownership.</a:t>
            </a:r>
          </a:p>
        </p:txBody>
      </p:sp>
      <p:sp>
        <p:nvSpPr>
          <p:cNvPr id="15" name="Rounded Rectangle 14"/>
          <p:cNvSpPr/>
          <p:nvPr/>
        </p:nvSpPr>
        <p:spPr>
          <a:xfrm>
            <a:off x="6400800" y="1856231"/>
            <a:ext cx="2514600" cy="3566160"/>
          </a:xfrm>
          <a:prstGeom prst="roundRect">
            <a:avLst/>
          </a:prstGeom>
          <a:solidFill>
            <a:srgbClr val="FFFAF0"/>
          </a:solidFill>
          <a:ln w="19050">
            <a:solidFill>
              <a:srgbClr val="E9A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601968" y="2084831"/>
            <a:ext cx="2057400" cy="228600"/>
          </a:xfrm>
          <a:prstGeom prst="rect">
            <a:avLst/>
          </a:prstGeom>
          <a:noFill/>
        </p:spPr>
        <p:txBody>
          <a:bodyPr wrap="square" lIns="27432" rIns="27432" tIns="27432" bIns="27432" anchor="t">
            <a:spAutoFit/>
          </a:bodyPr>
          <a:lstStyle/>
          <a:p>
            <a:pPr algn="l"/>
            <a:r>
              <a:rPr sz="1000" b="1" i="0">
                <a:solidFill>
                  <a:srgbClr val="9A4632"/>
                </a:solidFill>
                <a:latin typeface="Avenir Next"/>
              </a:rPr>
              <a:t>WEEK 3</a:t>
            </a:r>
          </a:p>
        </p:txBody>
      </p:sp>
      <p:sp>
        <p:nvSpPr>
          <p:cNvPr id="17" name="TextBox 16"/>
          <p:cNvSpPr txBox="1"/>
          <p:nvPr/>
        </p:nvSpPr>
        <p:spPr>
          <a:xfrm>
            <a:off x="6601968" y="2624328"/>
            <a:ext cx="2057400" cy="329184"/>
          </a:xfrm>
          <a:prstGeom prst="rect">
            <a:avLst/>
          </a:prstGeom>
          <a:noFill/>
        </p:spPr>
        <p:txBody>
          <a:bodyPr wrap="square" lIns="27432" rIns="27432" tIns="27432" bIns="27432" anchor="t">
            <a:spAutoFit/>
          </a:bodyPr>
          <a:lstStyle/>
          <a:p>
            <a:pPr algn="l"/>
            <a:r>
              <a:rPr sz="2000" b="0" i="0">
                <a:solidFill>
                  <a:srgbClr val="173F2F"/>
                </a:solidFill>
                <a:latin typeface="Georgia"/>
              </a:rPr>
              <a:t>RETRIEVE</a:t>
            </a:r>
          </a:p>
        </p:txBody>
      </p:sp>
      <p:cxnSp>
        <p:nvCxnSpPr>
          <p:cNvPr id="18" name="Connector 17"/>
          <p:cNvCxnSpPr/>
          <p:nvPr/>
        </p:nvCxnSpPr>
        <p:spPr>
          <a:xfrm>
            <a:off x="6601968" y="3172968"/>
            <a:ext cx="2066544" cy="0"/>
          </a:xfrm>
          <a:prstGeom prst="line">
            <a:avLst/>
          </a:prstGeom>
          <a:ln w="10160">
            <a:solidFill>
              <a:srgbClr val="C8C0B2"/>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601968" y="3493008"/>
            <a:ext cx="2057400" cy="1261872"/>
          </a:xfrm>
          <a:prstGeom prst="rect">
            <a:avLst/>
          </a:prstGeom>
          <a:noFill/>
        </p:spPr>
        <p:txBody>
          <a:bodyPr wrap="square" lIns="27432" rIns="27432" tIns="27432" bIns="27432" anchor="t">
            <a:spAutoFit/>
          </a:bodyPr>
          <a:lstStyle/>
          <a:p>
            <a:pPr algn="l"/>
            <a:r>
              <a:rPr sz="1400" b="0" i="0">
                <a:solidFill>
                  <a:srgbClr val="5F675F"/>
                </a:solidFill>
                <a:latin typeface="Avenir Next"/>
              </a:rPr>
              <a:t>Add selective recall and read-only capabilities.</a:t>
            </a:r>
          </a:p>
        </p:txBody>
      </p:sp>
      <p:sp>
        <p:nvSpPr>
          <p:cNvPr id="20" name="Rounded Rectangle 19"/>
          <p:cNvSpPr/>
          <p:nvPr/>
        </p:nvSpPr>
        <p:spPr>
          <a:xfrm>
            <a:off x="9272016" y="1856231"/>
            <a:ext cx="2514600" cy="3566160"/>
          </a:xfrm>
          <a:prstGeom prst="roundRect">
            <a:avLst/>
          </a:prstGeom>
          <a:solidFill>
            <a:srgbClr val="FFFAF0"/>
          </a:solidFill>
          <a:ln w="19050">
            <a:solidFill>
              <a:srgbClr val="9A46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473184" y="2084831"/>
            <a:ext cx="2057400" cy="228600"/>
          </a:xfrm>
          <a:prstGeom prst="rect">
            <a:avLst/>
          </a:prstGeom>
          <a:noFill/>
        </p:spPr>
        <p:txBody>
          <a:bodyPr wrap="square" lIns="27432" rIns="27432" tIns="27432" bIns="27432" anchor="t">
            <a:spAutoFit/>
          </a:bodyPr>
          <a:lstStyle/>
          <a:p>
            <a:pPr algn="l"/>
            <a:r>
              <a:rPr sz="1000" b="1" i="0">
                <a:solidFill>
                  <a:srgbClr val="9A4632"/>
                </a:solidFill>
                <a:latin typeface="Avenir Next"/>
              </a:rPr>
              <a:t>WEEK 4</a:t>
            </a:r>
          </a:p>
        </p:txBody>
      </p:sp>
      <p:sp>
        <p:nvSpPr>
          <p:cNvPr id="22" name="TextBox 21"/>
          <p:cNvSpPr txBox="1"/>
          <p:nvPr/>
        </p:nvSpPr>
        <p:spPr>
          <a:xfrm>
            <a:off x="9473184" y="2624328"/>
            <a:ext cx="2057400" cy="329184"/>
          </a:xfrm>
          <a:prstGeom prst="rect">
            <a:avLst/>
          </a:prstGeom>
          <a:noFill/>
        </p:spPr>
        <p:txBody>
          <a:bodyPr wrap="square" lIns="27432" rIns="27432" tIns="27432" bIns="27432" anchor="t">
            <a:spAutoFit/>
          </a:bodyPr>
          <a:lstStyle/>
          <a:p>
            <a:pPr algn="l"/>
            <a:r>
              <a:rPr sz="2000" b="0" i="0">
                <a:solidFill>
                  <a:srgbClr val="173F2F"/>
                </a:solidFill>
                <a:latin typeface="Georgia"/>
              </a:rPr>
              <a:t>OPERATE</a:t>
            </a:r>
          </a:p>
        </p:txBody>
      </p:sp>
      <p:cxnSp>
        <p:nvCxnSpPr>
          <p:cNvPr id="23" name="Connector 22"/>
          <p:cNvCxnSpPr/>
          <p:nvPr/>
        </p:nvCxnSpPr>
        <p:spPr>
          <a:xfrm>
            <a:off x="9473184" y="3172968"/>
            <a:ext cx="2066544" cy="0"/>
          </a:xfrm>
          <a:prstGeom prst="line">
            <a:avLst/>
          </a:prstGeom>
          <a:ln w="10160">
            <a:solidFill>
              <a:srgbClr val="C8C0B2"/>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9473184" y="3493008"/>
            <a:ext cx="2057400" cy="1261872"/>
          </a:xfrm>
          <a:prstGeom prst="rect">
            <a:avLst/>
          </a:prstGeom>
          <a:noFill/>
        </p:spPr>
        <p:txBody>
          <a:bodyPr wrap="square" lIns="27432" rIns="27432" tIns="27432" bIns="27432" anchor="t">
            <a:spAutoFit/>
          </a:bodyPr>
          <a:lstStyle/>
          <a:p>
            <a:pPr algn="l"/>
            <a:r>
              <a:rPr sz="1400" b="0" i="0">
                <a:solidFill>
                  <a:srgbClr val="5F675F"/>
                </a:solidFill>
                <a:latin typeface="Avenir Next"/>
              </a:rPr>
              <a:t>Automate one reversible step. Verify and write back.</a:t>
            </a:r>
          </a:p>
        </p:txBody>
      </p:sp>
      <p:sp>
        <p:nvSpPr>
          <p:cNvPr id="25" name="TextBox 24"/>
          <p:cNvSpPr txBox="1"/>
          <p:nvPr/>
        </p:nvSpPr>
        <p:spPr>
          <a:xfrm>
            <a:off x="1234440" y="5815584"/>
            <a:ext cx="9738360" cy="320040"/>
          </a:xfrm>
          <a:prstGeom prst="rect">
            <a:avLst/>
          </a:prstGeom>
          <a:noFill/>
        </p:spPr>
        <p:txBody>
          <a:bodyPr wrap="square" lIns="27432" rIns="27432" tIns="27432" bIns="27432" anchor="t">
            <a:spAutoFit/>
          </a:bodyPr>
          <a:lstStyle/>
          <a:p>
            <a:pPr algn="ctr"/>
            <a:r>
              <a:rPr sz="1700" b="1" i="0">
                <a:solidFill>
                  <a:srgbClr val="173F2F"/>
                </a:solidFill>
                <a:latin typeface="Avenir Next"/>
              </a:rPr>
              <a:t>Measure coordination cost, cycle time, and correction rate.</a:t>
            </a:r>
          </a:p>
        </p:txBody>
      </p:sp>
      <p:cxnSp>
        <p:nvCxnSpPr>
          <p:cNvPr id="26" name="Connector 25"/>
          <p:cNvCxnSpPr/>
          <p:nvPr/>
        </p:nvCxnSpPr>
        <p:spPr>
          <a:xfrm>
            <a:off x="658368" y="6473952"/>
            <a:ext cx="10881360" cy="0"/>
          </a:xfrm>
          <a:prstGeom prst="line">
            <a:avLst/>
          </a:prstGeom>
          <a:ln w="8890">
            <a:solidFill>
              <a:srgbClr val="C8C0B2"/>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5F675F"/>
                </a:solidFill>
                <a:latin typeface="Avenir Next"/>
              </a:rPr>
              <a:t>TRAILS TECH · ANMORE, BC</a:t>
            </a:r>
          </a:p>
        </p:txBody>
      </p:sp>
      <p:sp>
        <p:nvSpPr>
          <p:cNvPr id="28" name="TextBox 27"/>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5F675F"/>
                </a:solidFill>
                <a:latin typeface="Avenir Next"/>
              </a:rPr>
              <a:t>Practical synthesis from all three conversations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D2B20"/>
        </a:solidFill>
        <a:effectLst/>
      </p:bgPr>
    </p:bg>
    <p:spTree>
      <p:nvGrpSpPr>
        <p:cNvPr id="1" name=""/>
        <p:cNvGrpSpPr/>
        <p:nvPr/>
      </p:nvGrpSpPr>
      <p:grpSpPr/>
      <p:sp>
        <p:nvSpPr>
          <p:cNvPr id="2" name="TextBox 1"/>
          <p:cNvSpPr txBox="1"/>
          <p:nvPr/>
        </p:nvSpPr>
        <p:spPr>
          <a:xfrm>
            <a:off x="658368" y="329184"/>
            <a:ext cx="5029200" cy="219456"/>
          </a:xfrm>
          <a:prstGeom prst="rect">
            <a:avLst/>
          </a:prstGeom>
          <a:noFill/>
        </p:spPr>
        <p:txBody>
          <a:bodyPr wrap="square" lIns="27432" rIns="27432" tIns="27432" bIns="27432" anchor="t">
            <a:spAutoFit/>
          </a:bodyPr>
          <a:lstStyle/>
          <a:p>
            <a:pPr algn="l"/>
            <a:r>
              <a:rPr sz="1000" b="1" i="0">
                <a:solidFill>
                  <a:srgbClr val="C9F25B"/>
                </a:solidFill>
                <a:latin typeface="Avenir Next"/>
              </a:rPr>
              <a:t>TAKEAWAY</a:t>
            </a:r>
          </a:p>
        </p:txBody>
      </p:sp>
      <p:sp>
        <p:nvSpPr>
          <p:cNvPr id="3" name="TextBox 2"/>
          <p:cNvSpPr txBox="1"/>
          <p:nvPr/>
        </p:nvSpPr>
        <p:spPr>
          <a:xfrm>
            <a:off x="640080" y="713232"/>
            <a:ext cx="10835640" cy="676656"/>
          </a:xfrm>
          <a:prstGeom prst="rect">
            <a:avLst/>
          </a:prstGeom>
          <a:noFill/>
        </p:spPr>
        <p:txBody>
          <a:bodyPr wrap="square" lIns="27432" rIns="27432" tIns="27432" bIns="27432" anchor="t">
            <a:spAutoFit/>
          </a:bodyPr>
          <a:lstStyle/>
          <a:p>
            <a:pPr algn="l"/>
            <a:r>
              <a:rPr sz="3000" b="0" i="0">
                <a:solidFill>
                  <a:srgbClr val="FFFAF0"/>
                </a:solidFill>
                <a:latin typeface="Georgia"/>
              </a:rPr>
              <a:t>Design how intelligence flows—not only what AI says.</a:t>
            </a:r>
          </a:p>
        </p:txBody>
      </p:sp>
      <p:sp>
        <p:nvSpPr>
          <p:cNvPr id="4" name="TextBox 3"/>
          <p:cNvSpPr txBox="1"/>
          <p:nvPr/>
        </p:nvSpPr>
        <p:spPr>
          <a:xfrm>
            <a:off x="11109960" y="329184"/>
            <a:ext cx="411480" cy="210312"/>
          </a:xfrm>
          <a:prstGeom prst="rect">
            <a:avLst/>
          </a:prstGeom>
          <a:noFill/>
        </p:spPr>
        <p:txBody>
          <a:bodyPr wrap="square" lIns="27432" rIns="27432" tIns="27432" bIns="27432" anchor="t">
            <a:spAutoFit/>
          </a:bodyPr>
          <a:lstStyle/>
          <a:p>
            <a:pPr algn="r"/>
            <a:r>
              <a:rPr sz="1000" b="1" i="0">
                <a:solidFill>
                  <a:srgbClr val="C9F25B"/>
                </a:solidFill>
                <a:latin typeface="Avenir Next"/>
              </a:rPr>
              <a:t>12</a:t>
            </a:r>
          </a:p>
        </p:txBody>
      </p:sp>
      <p:sp>
        <p:nvSpPr>
          <p:cNvPr id="5" name="TextBox 4"/>
          <p:cNvSpPr txBox="1"/>
          <p:nvPr/>
        </p:nvSpPr>
        <p:spPr>
          <a:xfrm>
            <a:off x="932688" y="1874519"/>
            <a:ext cx="411480" cy="256032"/>
          </a:xfrm>
          <a:prstGeom prst="rect">
            <a:avLst/>
          </a:prstGeom>
          <a:noFill/>
        </p:spPr>
        <p:txBody>
          <a:bodyPr wrap="square" lIns="27432" rIns="27432" tIns="27432" bIns="27432" anchor="t">
            <a:spAutoFit/>
          </a:bodyPr>
          <a:lstStyle/>
          <a:p>
            <a:pPr algn="l"/>
            <a:r>
              <a:rPr sz="1200" b="1" i="0">
                <a:solidFill>
                  <a:srgbClr val="C9F25B"/>
                </a:solidFill>
                <a:latin typeface="Avenir Next"/>
              </a:rPr>
              <a:t>01</a:t>
            </a:r>
          </a:p>
        </p:txBody>
      </p:sp>
      <p:sp>
        <p:nvSpPr>
          <p:cNvPr id="6" name="TextBox 5"/>
          <p:cNvSpPr txBox="1"/>
          <p:nvPr/>
        </p:nvSpPr>
        <p:spPr>
          <a:xfrm>
            <a:off x="1572768" y="1874519"/>
            <a:ext cx="2057400" cy="274320"/>
          </a:xfrm>
          <a:prstGeom prst="rect">
            <a:avLst/>
          </a:prstGeom>
          <a:noFill/>
        </p:spPr>
        <p:txBody>
          <a:bodyPr wrap="square" lIns="27432" rIns="27432" tIns="27432" bIns="27432" anchor="t">
            <a:spAutoFit/>
          </a:bodyPr>
          <a:lstStyle/>
          <a:p>
            <a:pPr algn="l"/>
            <a:r>
              <a:rPr sz="1500" b="1" i="0">
                <a:solidFill>
                  <a:srgbClr val="FFFAF0"/>
                </a:solidFill>
                <a:latin typeface="Avenir Next"/>
              </a:rPr>
              <a:t>CONTEXT</a:t>
            </a:r>
          </a:p>
        </p:txBody>
      </p:sp>
      <p:sp>
        <p:nvSpPr>
          <p:cNvPr id="7" name="TextBox 6"/>
          <p:cNvSpPr txBox="1"/>
          <p:nvPr/>
        </p:nvSpPr>
        <p:spPr>
          <a:xfrm>
            <a:off x="3703320" y="1874519"/>
            <a:ext cx="6812280" cy="274320"/>
          </a:xfrm>
          <a:prstGeom prst="rect">
            <a:avLst/>
          </a:prstGeom>
          <a:noFill/>
        </p:spPr>
        <p:txBody>
          <a:bodyPr wrap="square" lIns="27432" rIns="27432" tIns="27432" bIns="27432" anchor="t">
            <a:spAutoFit/>
          </a:bodyPr>
          <a:lstStyle/>
          <a:p>
            <a:pPr algn="l"/>
            <a:r>
              <a:rPr sz="1500" b="0" i="0">
                <a:solidFill>
                  <a:srgbClr val="F4EDDF"/>
                </a:solidFill>
                <a:latin typeface="Avenir Next"/>
              </a:rPr>
              <a:t>What does the company know?</a:t>
            </a:r>
          </a:p>
        </p:txBody>
      </p:sp>
      <p:sp>
        <p:nvSpPr>
          <p:cNvPr id="8" name="TextBox 7"/>
          <p:cNvSpPr txBox="1"/>
          <p:nvPr/>
        </p:nvSpPr>
        <p:spPr>
          <a:xfrm>
            <a:off x="932688" y="2587752"/>
            <a:ext cx="411480" cy="256032"/>
          </a:xfrm>
          <a:prstGeom prst="rect">
            <a:avLst/>
          </a:prstGeom>
          <a:noFill/>
        </p:spPr>
        <p:txBody>
          <a:bodyPr wrap="square" lIns="27432" rIns="27432" tIns="27432" bIns="27432" anchor="t">
            <a:spAutoFit/>
          </a:bodyPr>
          <a:lstStyle/>
          <a:p>
            <a:pPr algn="l"/>
            <a:r>
              <a:rPr sz="1200" b="1" i="0">
                <a:solidFill>
                  <a:srgbClr val="BCA9ED"/>
                </a:solidFill>
                <a:latin typeface="Avenir Next"/>
              </a:rPr>
              <a:t>02</a:t>
            </a:r>
          </a:p>
        </p:txBody>
      </p:sp>
      <p:sp>
        <p:nvSpPr>
          <p:cNvPr id="9" name="TextBox 8"/>
          <p:cNvSpPr txBox="1"/>
          <p:nvPr/>
        </p:nvSpPr>
        <p:spPr>
          <a:xfrm>
            <a:off x="1572768" y="2587752"/>
            <a:ext cx="2057400" cy="274320"/>
          </a:xfrm>
          <a:prstGeom prst="rect">
            <a:avLst/>
          </a:prstGeom>
          <a:noFill/>
        </p:spPr>
        <p:txBody>
          <a:bodyPr wrap="square" lIns="27432" rIns="27432" tIns="27432" bIns="27432" anchor="t">
            <a:spAutoFit/>
          </a:bodyPr>
          <a:lstStyle/>
          <a:p>
            <a:pPr algn="l"/>
            <a:r>
              <a:rPr sz="1500" b="1" i="0">
                <a:solidFill>
                  <a:srgbClr val="FFFAF0"/>
                </a:solidFill>
                <a:latin typeface="Avenir Next"/>
              </a:rPr>
              <a:t>CAPABILITIES</a:t>
            </a:r>
          </a:p>
        </p:txBody>
      </p:sp>
      <p:sp>
        <p:nvSpPr>
          <p:cNvPr id="10" name="TextBox 9"/>
          <p:cNvSpPr txBox="1"/>
          <p:nvPr/>
        </p:nvSpPr>
        <p:spPr>
          <a:xfrm>
            <a:off x="3703320" y="2587752"/>
            <a:ext cx="6812280" cy="274320"/>
          </a:xfrm>
          <a:prstGeom prst="rect">
            <a:avLst/>
          </a:prstGeom>
          <a:noFill/>
        </p:spPr>
        <p:txBody>
          <a:bodyPr wrap="square" lIns="27432" rIns="27432" tIns="27432" bIns="27432" anchor="t">
            <a:spAutoFit/>
          </a:bodyPr>
          <a:lstStyle/>
          <a:p>
            <a:pPr algn="l"/>
            <a:r>
              <a:rPr sz="1500" b="0" i="0">
                <a:solidFill>
                  <a:srgbClr val="F4EDDF"/>
                </a:solidFill>
                <a:latin typeface="Avenir Next"/>
              </a:rPr>
              <a:t>What can it safely do?</a:t>
            </a:r>
          </a:p>
        </p:txBody>
      </p:sp>
      <p:sp>
        <p:nvSpPr>
          <p:cNvPr id="11" name="TextBox 10"/>
          <p:cNvSpPr txBox="1"/>
          <p:nvPr/>
        </p:nvSpPr>
        <p:spPr>
          <a:xfrm>
            <a:off x="932688" y="3300984"/>
            <a:ext cx="411480" cy="256032"/>
          </a:xfrm>
          <a:prstGeom prst="rect">
            <a:avLst/>
          </a:prstGeom>
          <a:noFill/>
        </p:spPr>
        <p:txBody>
          <a:bodyPr wrap="square" lIns="27432" rIns="27432" tIns="27432" bIns="27432" anchor="t">
            <a:spAutoFit/>
          </a:bodyPr>
          <a:lstStyle/>
          <a:p>
            <a:pPr algn="l"/>
            <a:r>
              <a:rPr sz="1200" b="1" i="0">
                <a:solidFill>
                  <a:srgbClr val="E9A62A"/>
                </a:solidFill>
                <a:latin typeface="Avenir Next"/>
              </a:rPr>
              <a:t>03</a:t>
            </a:r>
          </a:p>
        </p:txBody>
      </p:sp>
      <p:sp>
        <p:nvSpPr>
          <p:cNvPr id="12" name="TextBox 11"/>
          <p:cNvSpPr txBox="1"/>
          <p:nvPr/>
        </p:nvSpPr>
        <p:spPr>
          <a:xfrm>
            <a:off x="1572768" y="3300984"/>
            <a:ext cx="2057400" cy="274320"/>
          </a:xfrm>
          <a:prstGeom prst="rect">
            <a:avLst/>
          </a:prstGeom>
          <a:noFill/>
        </p:spPr>
        <p:txBody>
          <a:bodyPr wrap="square" lIns="27432" rIns="27432" tIns="27432" bIns="27432" anchor="t">
            <a:spAutoFit/>
          </a:bodyPr>
          <a:lstStyle/>
          <a:p>
            <a:pPr algn="l"/>
            <a:r>
              <a:rPr sz="1500" b="1" i="0">
                <a:solidFill>
                  <a:srgbClr val="FFFAF0"/>
                </a:solidFill>
                <a:latin typeface="Avenir Next"/>
              </a:rPr>
              <a:t>LEARNING</a:t>
            </a:r>
          </a:p>
        </p:txBody>
      </p:sp>
      <p:sp>
        <p:nvSpPr>
          <p:cNvPr id="13" name="TextBox 12"/>
          <p:cNvSpPr txBox="1"/>
          <p:nvPr/>
        </p:nvSpPr>
        <p:spPr>
          <a:xfrm>
            <a:off x="3703320" y="3300984"/>
            <a:ext cx="6812280" cy="274320"/>
          </a:xfrm>
          <a:prstGeom prst="rect">
            <a:avLst/>
          </a:prstGeom>
          <a:noFill/>
        </p:spPr>
        <p:txBody>
          <a:bodyPr wrap="square" lIns="27432" rIns="27432" tIns="27432" bIns="27432" anchor="t">
            <a:spAutoFit/>
          </a:bodyPr>
          <a:lstStyle/>
          <a:p>
            <a:pPr algn="l"/>
            <a:r>
              <a:rPr sz="1500" b="0" i="0">
                <a:solidFill>
                  <a:srgbClr val="F4EDDF"/>
                </a:solidFill>
                <a:latin typeface="Avenir Next"/>
              </a:rPr>
              <a:t>How does verified work compound?</a:t>
            </a:r>
          </a:p>
        </p:txBody>
      </p:sp>
      <p:sp>
        <p:nvSpPr>
          <p:cNvPr id="14" name="TextBox 13"/>
          <p:cNvSpPr txBox="1"/>
          <p:nvPr/>
        </p:nvSpPr>
        <p:spPr>
          <a:xfrm>
            <a:off x="932688" y="4014215"/>
            <a:ext cx="411480" cy="256032"/>
          </a:xfrm>
          <a:prstGeom prst="rect">
            <a:avLst/>
          </a:prstGeom>
          <a:noFill/>
        </p:spPr>
        <p:txBody>
          <a:bodyPr wrap="square" lIns="27432" rIns="27432" tIns="27432" bIns="27432" anchor="t">
            <a:spAutoFit/>
          </a:bodyPr>
          <a:lstStyle/>
          <a:p>
            <a:pPr algn="l"/>
            <a:r>
              <a:rPr sz="1200" b="1" i="0">
                <a:solidFill>
                  <a:srgbClr val="9A4632"/>
                </a:solidFill>
                <a:latin typeface="Avenir Next"/>
              </a:rPr>
              <a:t>04</a:t>
            </a:r>
          </a:p>
        </p:txBody>
      </p:sp>
      <p:sp>
        <p:nvSpPr>
          <p:cNvPr id="15" name="TextBox 14"/>
          <p:cNvSpPr txBox="1"/>
          <p:nvPr/>
        </p:nvSpPr>
        <p:spPr>
          <a:xfrm>
            <a:off x="1572768" y="4014215"/>
            <a:ext cx="2057400" cy="274320"/>
          </a:xfrm>
          <a:prstGeom prst="rect">
            <a:avLst/>
          </a:prstGeom>
          <a:noFill/>
        </p:spPr>
        <p:txBody>
          <a:bodyPr wrap="square" lIns="27432" rIns="27432" tIns="27432" bIns="27432" anchor="t">
            <a:spAutoFit/>
          </a:bodyPr>
          <a:lstStyle/>
          <a:p>
            <a:pPr algn="l"/>
            <a:r>
              <a:rPr sz="1500" b="1" i="0">
                <a:solidFill>
                  <a:srgbClr val="FFFAF0"/>
                </a:solidFill>
                <a:latin typeface="Avenir Next"/>
              </a:rPr>
              <a:t>CONTROL</a:t>
            </a:r>
          </a:p>
        </p:txBody>
      </p:sp>
      <p:sp>
        <p:nvSpPr>
          <p:cNvPr id="16" name="TextBox 15"/>
          <p:cNvSpPr txBox="1"/>
          <p:nvPr/>
        </p:nvSpPr>
        <p:spPr>
          <a:xfrm>
            <a:off x="3703320" y="4014215"/>
            <a:ext cx="6812280" cy="274320"/>
          </a:xfrm>
          <a:prstGeom prst="rect">
            <a:avLst/>
          </a:prstGeom>
          <a:noFill/>
        </p:spPr>
        <p:txBody>
          <a:bodyPr wrap="square" lIns="27432" rIns="27432" tIns="27432" bIns="27432" anchor="t">
            <a:spAutoFit/>
          </a:bodyPr>
          <a:lstStyle/>
          <a:p>
            <a:pPr algn="l"/>
            <a:r>
              <a:rPr sz="1500" b="0" i="0">
                <a:solidFill>
                  <a:srgbClr val="F4EDDF"/>
                </a:solidFill>
                <a:latin typeface="Avenir Next"/>
              </a:rPr>
              <a:t>Who remains accountable?</a:t>
            </a:r>
          </a:p>
        </p:txBody>
      </p:sp>
      <p:sp>
        <p:nvSpPr>
          <p:cNvPr id="17" name="Rounded Rectangle 16"/>
          <p:cNvSpPr/>
          <p:nvPr/>
        </p:nvSpPr>
        <p:spPr>
          <a:xfrm>
            <a:off x="841248" y="5010912"/>
            <a:ext cx="10497312" cy="566928"/>
          </a:xfrm>
          <a:prstGeom prst="roundRect">
            <a:avLst/>
          </a:prstGeom>
          <a:solidFill>
            <a:srgbClr val="C9F25B"/>
          </a:solidFill>
          <a:ln w="19050">
            <a:solidFill>
              <a:srgbClr val="C9F25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41248" y="5175504"/>
            <a:ext cx="10497312" cy="256032"/>
          </a:xfrm>
          <a:prstGeom prst="rect">
            <a:avLst/>
          </a:prstGeom>
          <a:noFill/>
        </p:spPr>
        <p:txBody>
          <a:bodyPr wrap="square" lIns="27432" rIns="27432" tIns="27432" bIns="27432" anchor="t">
            <a:spAutoFit/>
          </a:bodyPr>
          <a:lstStyle/>
          <a:p>
            <a:pPr algn="ctr"/>
            <a:r>
              <a:rPr sz="1700" b="1" i="0">
                <a:solidFill>
                  <a:srgbClr val="0D2B20"/>
                </a:solidFill>
                <a:latin typeface="Avenir Next"/>
              </a:rPr>
              <a:t>What repeated workflow should become your first company-brain loop?</a:t>
            </a:r>
          </a:p>
        </p:txBody>
      </p:sp>
      <p:sp>
        <p:nvSpPr>
          <p:cNvPr id="19" name="TextBox 18"/>
          <p:cNvSpPr txBox="1"/>
          <p:nvPr/>
        </p:nvSpPr>
        <p:spPr>
          <a:xfrm>
            <a:off x="960120" y="5797296"/>
            <a:ext cx="10241280" cy="384048"/>
          </a:xfrm>
          <a:prstGeom prst="rect">
            <a:avLst/>
          </a:prstGeom>
          <a:noFill/>
        </p:spPr>
        <p:txBody>
          <a:bodyPr wrap="square" lIns="27432" rIns="27432" tIns="27432" bIns="27432" anchor="t">
            <a:spAutoFit/>
          </a:bodyPr>
          <a:lstStyle/>
          <a:p>
            <a:pPr algn="ctr"/>
            <a:r>
              <a:rPr sz="1000" b="0" i="0">
                <a:solidFill>
                  <a:srgbClr val="F4EDDF"/>
                </a:solidFill>
                <a:latin typeface="Avenir Next"/>
              </a:rPr>
              <a:t>Sources: TFTC #796 · TFTC/Conner Brown company-brain segment · Long Strange Trip with Jack Dorsey · Sequoia “From Hierarchy to Intelligence”</a:t>
            </a:r>
          </a:p>
        </p:txBody>
      </p:sp>
      <p:cxnSp>
        <p:nvCxnSpPr>
          <p:cNvPr id="20" name="Connector 19"/>
          <p:cNvCxnSpPr/>
          <p:nvPr/>
        </p:nvCxnSpPr>
        <p:spPr>
          <a:xfrm>
            <a:off x="658368" y="6473952"/>
            <a:ext cx="10881360" cy="0"/>
          </a:xfrm>
          <a:prstGeom prst="line">
            <a:avLst/>
          </a:prstGeom>
          <a:ln w="8890">
            <a:solidFill>
              <a:srgbClr val="C9F25B"/>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58368" y="6547104"/>
            <a:ext cx="3657600" cy="164592"/>
          </a:xfrm>
          <a:prstGeom prst="rect">
            <a:avLst/>
          </a:prstGeom>
          <a:noFill/>
        </p:spPr>
        <p:txBody>
          <a:bodyPr wrap="square" lIns="27432" rIns="27432" tIns="27432" bIns="27432" anchor="t">
            <a:spAutoFit/>
          </a:bodyPr>
          <a:lstStyle/>
          <a:p>
            <a:pPr algn="l"/>
            <a:r>
              <a:rPr sz="800" b="1" i="0">
                <a:solidFill>
                  <a:srgbClr val="F4EDDF"/>
                </a:solidFill>
                <a:latin typeface="Avenir Next"/>
              </a:rPr>
              <a:t>TRAILS TECH · ANMORE, BC</a:t>
            </a:r>
          </a:p>
        </p:txBody>
      </p:sp>
      <p:sp>
        <p:nvSpPr>
          <p:cNvPr id="22" name="TextBox 21"/>
          <p:cNvSpPr txBox="1"/>
          <p:nvPr/>
        </p:nvSpPr>
        <p:spPr>
          <a:xfrm>
            <a:off x="6492240" y="6547104"/>
            <a:ext cx="5029200" cy="164592"/>
          </a:xfrm>
          <a:prstGeom prst="rect">
            <a:avLst/>
          </a:prstGeom>
          <a:noFill/>
        </p:spPr>
        <p:txBody>
          <a:bodyPr wrap="square" lIns="27432" rIns="27432" tIns="27432" bIns="27432" anchor="t">
            <a:spAutoFit/>
          </a:bodyPr>
          <a:lstStyle/>
          <a:p>
            <a:pPr algn="r"/>
            <a:r>
              <a:rPr sz="800" b="0" i="0">
                <a:solidFill>
                  <a:srgbClr val="F4EDDF"/>
                </a:solidFill>
                <a:latin typeface="Avenir Next"/>
              </a:rPr>
              <a:t>trailscoffee.com/tech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Company Brain — Trails Tech</dc:title>
  <dc:subject>AI as an intelligence layer for companies</dc:subject>
  <dc:creator>Trails Tech</dc:creator>
  <cp:keywords>AI, company brain, mini-AGI, agents, memory, knowledge graph, capabilities, Trails Coffee</cp:keywords>
  <dc:description>Consolidated and redesigned in Trails Coffee branding.</dc:description>
  <cp:lastModifiedBy>Steve Canny</cp:lastModifiedBy>
  <cp:revision>1</cp:revision>
  <dcterms:created xsi:type="dcterms:W3CDTF">2013-01-27T09:14:16Z</dcterms:created>
  <dcterms:modified xsi:type="dcterms:W3CDTF">2013-01-27T09:15:58Z</dcterms:modified>
  <cp:category/>
</cp:coreProperties>
</file>